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The Olympian Sky Palace, a speculative architectural concept that blends the atmosphere of a magical academy and classical mythology with emerging smart-home technology. This presentation tours every programmed space, explains the material language, and shows how AI, robotics, and solar generation would support daily life. The images are concept illustrations, not technical construction drawings.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concept is built on four ideas. First, the architecture must feel distinctive even without its technology: pointed arches, luminous vaults and celestial ornament bring a magical-academy atmosphere. Second, AI must deliver specific value through displays and automation while remaining unobtrusive. Third, each space is planned for its real activity, from recording music to storing delicate garments. Finally, rooftop solar and energy-aware operation help the design think beyond appearance.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architecture is organized as a vertical sequence of moods. At the roof, transportation and stargazing occupy the open skyline. The creative level holds exercise, entertainment, music and serious study. The private level groups fashion, beauty, sleep and bathing to shorten daily routines. The social level links arrival, kitchen, dining and lounge. Finally, the pool and gardens offer an outdoor escape. The spatial diagram is conceptual; circulation, fire separation, acoustics and structural spans must be developed in a real building study.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palace sits between old-world scholarship and advanced digital living. Gothic rhythm gives it a recognizable silhouette. Couture warmth makes the interiors inviting rather than clinical. The river city must remain visible through large spans of high-performing glass. Finally, screens and robotics should be visually integrated into the walls, furniture and lighting rather than accumulating as consumer gadgets. Avoid too many ornaments; the most luxurious gesture is often space, light and proportion.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 of the home as a layered system. Sensors describe useful conditions, such as light, temperature and energy flow. A household-configured orchestration layer translates those inputs into understandable actions. Screens tell occupants what is happening; every high-impact function still has a reliable local method. Private data should not be collected merely because it can be. User choice, transparency, offline resilience and security are foundational design requirements.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Hermes Skyport is inspired by Hermes · messenger of the gods. The ritual of arrival, reimagined. Architectural strategy: Circular landing deck with illuminated perimeter and discreet wind screens. Gothic colonnades create a ceremonial arrival against the river skyline. Proposed equipment includes eVTOL landing zone concept and protected passenger route Charging interface, weather beacon and fire-safety provisions The visible intelligence layer would provide AI-assisted weather, occupancy and landing status displays Automated lighting, access control and ground-crew alerts The skyport is a design aspiration, not a ready-to-build helipad. Its viability requires independent structural engineering, aircraft-operator approval, aviation authority review, fire protection planning, and acoustic assessment. The ambition is to make advanced mobility feel seamless rather than intrusive. The defining emotional experience is: A future-facing arrival framed by the silhouette of a magical academy.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Astra Court is inspired by Astra · the stars. The observatory above the city. Architectural strategy: Open-air terrace with slender Gothic arches, warm stone and calm seating. Long river-facing sightlines, telescope alcove and low-profile planters. Proposed equipment includes Astronomical telescope and motorized shade canopy Solar pergola, weatherproof lounge furniture and ambient lighting The visible intelligence layer would provide Weather-reactive shades and intelligent irrigation Stargazing presets and adaptive light-pollution control The garden should remain visually light so that the river panorama is never blocked. Solar panels can become an architectural feature rather than an add-on. Lighting scenes balance atmosphere with dark-sky awareness, while weather-aware controls protect furniture and planting. The defining emotional experience is: A quiet perch to watch the city glow and the sky slowly darken.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Heracles Forge is inspired by Heracles · strength and endurance. Strength guided by intelligence. Architectural strategy: Glass-fronted performance studio with metallic details and acoustic flooring. An illuminated smart wall makes coaching visibly part of the architecture. Proposed equipment includes Connected treadmill, rowing machine and adjustable resistance station Functional training kit, stretch area and secure equipment storage The visible intelligence layer would provide Large AI fitness-coach display with form-tracking visualization Optional wearable integration, workout plans and recovery prompts AI feedback here is an opt-in wellness experience rather than medical diagnosis. A large interactive screen shows movement guides and training progress. A safe circulation zone and impact-resistant flooring make the space functional; privacy settings allow all cameras and tracking to be disabled. The defining emotional experience is: Training that feels personal, motivational and visually futuristic.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Apollo Hall is inspired by Apollo · music, light and the arts. A private stage for stories and sound. Architectural strategy: Moody theater with stepped acoustic wall panels and sculptural lighting. A comfortable lounge remains suitable for both movies and karaoke. Proposed equipment includes Ultra-high-definition projection or large premium display Surround sound, wireless microphones and acoustic treatments The visible intelligence layer would provide Scene-based AV orchestration for film, karaoke and gaming Adaptive sound profiles, lighting cues and voice navigation The room should be acoustically isolated from the bedroom floor. A dual-mode setup preserves cinema fidelity while allowing a lively karaoke session. The acoustic system should provide speech clarity, careful bass containment and straightforward manual control in case any smart subsystem is unavailable. The defining emotional experience is: One room becomes a cinema, stage or gaming lounge with a tap.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Orpheus Studio is inspired by Orpheus · legendary musician and poet. Create music with a modern muse. Architectural strategy: Warm walnut surfaces, fabric acoustic panels and a dramatic arched window. An intimate creative room centered around a grand piano. Proposed equipment includes Grand piano, guitars, studio monitors and microphones Audio interface, digital mixing console and recording computer The visible intelligence layer would provide AI-supported composition, arrangement and transcription workflow Smart acoustic presets, instrument routing and lighting scenes Sound isolation is critical: the piano and monitoring speakers need an acoustically treated shell independent of surrounding structure where feasible. AI software can help with idea generation, transcription and mixing assistance, while final artistic decisions stay with the musician. Camera and microphones should have physical privacy controls. The defining emotional experience is: A real instrument-first music studio with computation in the background.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Athena Archive is inspired by Athena · wisdom and strategy. A place to think beyond the horizon. Architectural strategy: Double-height book wall, bronze reading lamps and quiet upholstered chairs. A generous desk faces the metropolis without screen glare. Proposed equipment includes Ergonomic work desk, high-resolution displays and adjustable lighting Curated bookcases, reading nook, secure filing and video-call kit The visible intelligence layer would provide Research assistant interface and searchable personal knowledge library Noise-aware focus mode, calendar cues and task scene automation This is deliberately a real library, not simply another screen room. Books, daylight, comfort and focus remain the priorities. AI appears in discreet research displays and workflow automation, with clear source attribution and a device-free reading setting. High-performing glazing is important for both skyline views and thermal control. The defining emotional experience is: A library with the soul of an old university and the tools of tomorrow.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Aphrodite Atelier is inspired by Aphrodite · beauty and refinement. An intimate couture gallery. Architectural strategy: Parisian haute-couture language: cream lacquer, cane motifs and champagne metal. Gallery-like display bays for garments, shoes, handbags and accessories. Proposed equipment includes Illuminated full-height wardrobes, specialized handbag shelving Pull-out shoe display, jewelry trays and a dressing island The visible intelligence layer would provide Wardrobe catalog and outfit coordination on a discreet mirror display Smart textile lighting, humidity monitoring and inventory reminders The design draws on timeless Parisian couture boutique aesthetics rather than reproducing a house identity. Storage is organized around gentle fabric care, accessible visibility and varied item sizes. Adjustable warm-to-neutral illumination supports outfit evaluation without overwhelming the luxurious material palette. The defining emotional experience is: A boutique-inspired wardrobe, elegant without relying on any logo.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Mirror of Sophia is inspired by Sophia · the Greek ideal of wisdom. Where style meets self-expression. Architectural strategy: Soft pink and ivory vanity salon with fluted details and mirrored arches. Gentle diffused lighting avoids harsh shadows and cluttered counters. Proposed equipment includes Height-adjustable vanity, organized cosmetic drawers and seating Color-accurate mirrors, task lighting and integrated charging The visible intelligence layer would provide Opt-in digital styling previews and outfit pairing recommendations Configurable vanity scenes and product organization support Digital styling tools are optional aids, not standards for appearance. Neutral, color-accurate lighting helps make practical choices, while the surrounding pink and champagne finishes contribute atmosphere. The room pairs naturally with the Atelier through a short, comfortable circulation route. The defining emotional experience is: A playful, polished getting-ready experience that remains personal.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Selene Suite is inspired by Selene · goddess of the moon. The princess bedroom, with a calm intelligence. Architectural strategy: Canopy-inspired headboard, blush silk textures and moonlit wall details. A small built-in wardrobe and private reading corner are part of the suite. Proposed equipment includes Premium bed, compact wardrobe and personal bedside console Massage chair, soundscape speakers and motorized blackout drapes The visible intelligence layer would provide Visible bedside AI sleep-and-comfort dashboard Circadian lighting, climate scenes and optional sleep-environment sensing The small wardrobe and massage chair are explicitly included in this suite rather than moved to the main Atelier. A glowing but dimmable dashboard displays room temperature, light scenes and sleep preferences. Sleep sensing should remain optional, local-first where possible, and non-medical. Night mode must suppress bright screens and notifications. The defining emotional experience is: A princess suite that feels magical while prioritizing rest and comfort.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Moon Bath is inspired by Lunar reflection · stillness and renewal. A private ritual of restoration. Architectural strategy: Freestanding soaking tub, pale stone slabs and softly glowing niches. Privacy glass and arched reflections connect the room to the skyline. Proposed equipment includes Smart soaking tub, rainfall shower and heated towel cabinet Humidity-resistant speakers, radiant floor and anti-slip surfaces The visible intelligence layer would provide Preset water-temperature controls and energy-aware bath filling Humidity extraction, leak monitoring and low-light night guidance Because the bathroom is wet and humid, safety and maintenance matter as much as its visual mood. Use certified protected electrical zones, slip-resistant surfaces and sensors for leaks, humidity and water temperature. Smart controls must always offer tactile manual override. The defining emotional experience is: A luminous sanctuary with practical comfort hidden behind the magic.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Nimbus Garage is inspired by Nimbus · cloud and atmosphere. The quietly electric arrival floor. Architectural strategy: A sculptural vehicle bay with museum-like linear lighting. Stone walls and hidden storage give the garage a gallery aesthetic. Proposed equipment includes Premium electric vehicle charger and cable-management arm Vehicle-care cabinet, ventilation and fire safety provisions The visible intelligence layer would provide Dynamic charging coordination with solar and battery supply Vehicle status monitor, access control and charging notifications Charging and garage fire-safety design should be professionally engineered. The vehicle shown represents a design direction, not a committed model. AI scheduling can shift nonessential charging to energy-favorable periods, but critical safety systems remain independent of decorative automation. The defining emotional experience is: A garage that celebrates design without sacrificing safety.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Daedalus Kitchen is inspired by Daedalus · master inventor and builder. The craftsman’s kitchen, reinvented. Architectural strategy: Warm marble island, integrated appliances and bronze-accent shelving. Unobstructed preparation zones keep a visually rich kitchen functional. Proposed equipment includes Induction range, combination oven, refrigerator and dishwasher Countertop preparation devices, pantry storage and extraction hood The visible intelligence layer would provide Robot-assisted food prep demonstrations with supervised operation Recipe guidance, inventory suggestions and energy-aware scheduling Kitchen robotics should be designed around meaningful and safe tasks such as ingredient delivery, monitored preparation or cleaning assistance. Human supervision, interlocks and emergency stops are non-negotiable. The smart display is easy to view but outside major spill and heat zones. The defining emotional experience is: Cooking remains human and creative, with intelligent assistance nearby.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Lyceum Table is inspired by Lyceum · Aristotle’s school of thought. A gathering place for ideas and taste. Architectural strategy: A sculptural long table beneath a restrained contemporary chandelier. Gothic windows and warm textiles create a welcoming social scale. Proposed equipment includes Expandable dining table, comfortable upholstered chairs Concealed serving storage and layered scene lighting The visible intelligence layer would provide Dinner scene orchestration for light, sound and climate Meal timing prompts and integration with kitchen service The dining room should feel equally natural for everyday family meals and a formal gathering. Controls are primarily ambient—lighting, sound and temperature—rather than demanding attention. Natural acoustics matter, so soft surfaces should moderate reverberation. The defining emotional experience is: A conversation-centered room, inspired by the ancient exchange of ideas.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Aegis Lounge is inspired by Aegis · a symbol of protection. The shielded heart of the home. Architectural strategy: Expansive glazing, sculptural sofa and a framed cinematic smart display. Soft layered textiles contrast with architectural stone and metal. Proposed equipment includes Premium display, immersive audio and comfortable modular seating Ambient light strips, discreet table charging and smart blinds The visible intelligence layer would provide Whole-home command access from a subtle central interface Context-aware entertainment and climate scenes Aegis connects mythological protection with comfort and an unobtrusive central home interface. The default visual state can be art rather than dashboards. Guests should be able to use lighting and entertainment intuitively without becoming users of the home’s technical system. The defining emotional experience is: The social heart of the palace, with control that never dominates.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Oracle Gate is inspired by Oracle · foresight and guidance. A ceremonial entrance with modern awareness. Architectural strategy: A tall pointed arch, filigree doors and a dramatic warm welcome light. Security equipment is integrated into crafted architectural elements. Proposed equipment includes Secure smart lock, video intercom and entryway parcel storage Entry lighting, access keypad and emergency mechanical egress The visible intelligence layer would provide Consent-based visitor notification and anomaly detection Arrival scenes for climate, lights and preferred soundtrack Robust manual egress and offline entry options should remain available. Facial recognition, if used at all, requires explicit household choice, good legal review and an alternative method. Important security events should be clearly displayed, without making the entrance feel like a surveillance checkpoint. The defining emotional experience is: A dramatic threshold that feels both welcoming and secure.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Elysian Pool is inspired by Elysium · the realm of serenity. An infinite horizon of calm. Architectural strategy: Infinity edge aligned with the river skyline and understated planting. No distracting statues: water, stone and light provide the visual identity. Proposed equipment includes Filtration and water-treatment system, underwater LED lights Poolside loungers, slip-resistant terrace and safety barriers The visible intelligence layer would provide Water-quality monitoring and pump scheduling Leak detection, energy optimization and lighting scenes This update intentionally removes awkward ornamental statues. The focus is architectural clarity and the visual line to the river. Pool safety systems, water chemistry and appropriate supervision remain essential; intelligent controls support maintenance but never replace fundamental protections. The defining emotional experience is: The river, the city and the pool become one continuous panorama.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Persephone Court is inspired by Persephone · seasons and renewal. A living garden above the river. Architectural strategy: Botanical terrace with graceful arcades and a refined seating grove. Seasonal planting softens the futuristic structure and protects privacy. Proposed equipment includes Planters, shade structure, irrigation and subtle path lighting Weather-resistant furnishings and soil care infrastructure The visible intelligence layer would provide Soil-moisture-based watering and plant health reminders Adaptive light levels, rain sensing and maintenance scheduling Select plant species for the local climate, wind exposure and maintenance burden of a high-rise site. Irrigation can draw upon weather and moisture sensors without wasting water. Lighting is low-glare and carefully shielded so the skyline remains the hero. The defining emotional experience is: An oasis of softness surrounded by a vibrant urban riverfront.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to a smart home is continuity across spaces. In the morning, the bedroom gently adjusts light and thermal comfort. At breakfast, the kitchen makes helpful suggestions without taking over. Work and creative pursuits receive different sound and lighting atmospheres. In the evening, entertainment and rooftop relaxation become connected scenes. These are opt-in habits the household can edit or disable. The experience should be graceful even when technology is entirely switched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solar strategy begins at the roof where photovoltaic modules are part of the architecture. An inverter and metering infrastructure make generation visible. A central energy manager can schedule flexible electricity needs—such as certain charging windows, water heating or noncritical appliances—when supply is favorable. Storage can be considered once actual demand, tariff structures and resilience priorities are known. System size, payback and efficiency cannot be asserted from this concept image and must be developed from a site-specific energy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genuinely intelligent home is not one that records everything or makes every decision automatically. Its technology must be understandable and reliable. Manual controls should always exist for lights, doors and environmental comfort. Microphones, cameras and optional health-adjacent sensors need appropriate notice and consent. Critical life-safety engineering is never left to consumer automation. Finally, because this is a speculative concept, the flying-car platform and solar-energy performance should be treated as goals requiring a proper feasibility study.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presentation captures the vision and the functional brief. To move toward a real project, begin with an actual site, desired area, program and budget. Aviation feasibility for a rooftop eVTOL installation is a major threshold. Design engineering then validates structural capacity, fire protection, energy use, water systems, thermal comfort and acoustics. The interiors and software layers can be detailed only after core constraints are understood. A thorough commissioning stage verifies both luxury experiences and safe operation.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Olympian Sky Palace is the meeting point of an imagined magical world and an intelligent contemporary home. Each space honors a human activity—thinking, creating, resting, sharing or enjoying nature—while technology supports rather than displaces it. The aim is not simply to show many devices; it is to make life feel more inspiring, comfortable and intentional.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BF6FA"/>
        </a:solidFill>
      </p:bgPr>
    </p:bg>
    <p:spTree>
      <p:nvGrpSpPr>
        <p:cNvPr id="1" name=""/>
        <p:cNvGrpSpPr/>
        <p:nvPr/>
      </p:nvGrpSpPr>
      <p:grpSpPr>
        <a:xfrm>
          <a:off x="0" y="0"/>
          <a:ext cx="0" cy="0"/>
          <a:chOff x="0" y="0"/>
          <a:chExt cx="0" cy="0"/>
        </a:xfrm>
      </p:grpSpPr>
      <p:pic>
        <p:nvPicPr>
          <p:cNvPr id="2" name="Image 0" descr="/mnt/data/olympian_sky_palace_X_banner_1500x500.jpg">    </p:cNvPr>
          <p:cNvPicPr>
            <a:picLocks noChangeAspect="1"/>
          </p:cNvPicPr>
          <p:nvPr/>
        </p:nvPicPr>
        <p:blipFill>
          <a:blip r:embed="rId1"/>
          <a:stretch>
            <a:fillRect/>
          </a:stretch>
        </p:blipFill>
        <p:spPr>
          <a:xfrm>
            <a:off x="0" y="1481328"/>
            <a:ext cx="12191695" cy="4069080"/>
          </a:xfrm>
          <a:prstGeom prst="rect">
            <a:avLst/>
          </a:prstGeom>
        </p:spPr>
      </p:pic>
      <p:sp>
        <p:nvSpPr>
          <p:cNvPr id="3" name="Shape 0"/>
          <p:cNvSpPr/>
          <p:nvPr/>
        </p:nvSpPr>
        <p:spPr>
          <a:xfrm>
            <a:off x="0" y="0"/>
            <a:ext cx="12191695" cy="1527048"/>
          </a:xfrm>
          <a:prstGeom prst="rect">
            <a:avLst/>
          </a:prstGeom>
          <a:solidFill>
            <a:srgbClr val="FBF6FA"/>
          </a:solidFill>
          <a:ln w="12700">
            <a:solidFill>
              <a:srgbClr val="FBF6FA"/>
            </a:solidFill>
            <a:prstDash val="solid"/>
          </a:ln>
        </p:spPr>
      </p:sp>
      <p:sp>
        <p:nvSpPr>
          <p:cNvPr id="4" name="Shape 1"/>
          <p:cNvSpPr/>
          <p:nvPr/>
        </p:nvSpPr>
        <p:spPr>
          <a:xfrm>
            <a:off x="0" y="5559552"/>
            <a:ext cx="12191695" cy="1298448"/>
          </a:xfrm>
          <a:prstGeom prst="rect">
            <a:avLst/>
          </a:prstGeom>
          <a:solidFill>
            <a:srgbClr val="FBF6FA"/>
          </a:solidFill>
          <a:ln w="12700">
            <a:solidFill>
              <a:srgbClr val="FBF6FA"/>
            </a:solidFill>
            <a:prstDash val="solid"/>
          </a:ln>
        </p:spPr>
      </p:sp>
      <p:sp>
        <p:nvSpPr>
          <p:cNvPr id="5" name="Shape 2"/>
          <p:cNvSpPr/>
          <p:nvPr/>
        </p:nvSpPr>
        <p:spPr>
          <a:xfrm>
            <a:off x="658368" y="1280160"/>
            <a:ext cx="10881360" cy="0"/>
          </a:xfrm>
          <a:prstGeom prst="line">
            <a:avLst/>
          </a:prstGeom>
          <a:noFill/>
          <a:ln w="13970">
            <a:solidFill>
              <a:srgbClr val="AF718F"/>
            </a:solidFill>
            <a:prstDash val="solid"/>
          </a:ln>
        </p:spPr>
      </p:sp>
      <p:sp>
        <p:nvSpPr>
          <p:cNvPr id="6" name="Text 3"/>
          <p:cNvSpPr/>
          <p:nvPr/>
        </p:nvSpPr>
        <p:spPr>
          <a:xfrm>
            <a:off x="658368" y="365760"/>
            <a:ext cx="10972800" cy="621792"/>
          </a:xfrm>
          <a:prstGeom prst="rect">
            <a:avLst/>
          </a:prstGeom>
          <a:noFill/>
          <a:ln/>
        </p:spPr>
        <p:txBody>
          <a:bodyPr wrap="square" lIns="0" tIns="0" rIns="0" bIns="0" rtlCol="0" anchor="ctr">
            <a:normAutofit/>
          </a:bodyPr>
          <a:lstStyle/>
          <a:p>
            <a:pPr algn="l" indent="0" marL="0">
              <a:buNone/>
            </a:pPr>
            <a:r>
              <a:rPr lang="en-US" sz="3800" spc="100" kern="0" dirty="0">
                <a:solidFill>
                  <a:srgbClr val="84456A"/>
                </a:solidFill>
                <a:latin typeface="Georgia" pitchFamily="34" charset="0"/>
                <a:ea typeface="Georgia" pitchFamily="34" charset="-122"/>
                <a:cs typeface="Georgia" pitchFamily="34" charset="-120"/>
              </a:rPr>
              <a:t>THE OLYMPIAN SKY PALACE</a:t>
            </a:r>
            <a:endParaRPr lang="en-US" sz="3800" dirty="0"/>
          </a:p>
        </p:txBody>
      </p:sp>
      <p:sp>
        <p:nvSpPr>
          <p:cNvPr id="7" name="Text 4"/>
          <p:cNvSpPr/>
          <p:nvPr/>
        </p:nvSpPr>
        <p:spPr>
          <a:xfrm>
            <a:off x="676656" y="1051560"/>
            <a:ext cx="10881360" cy="246888"/>
          </a:xfrm>
          <a:prstGeom prst="rect">
            <a:avLst/>
          </a:prstGeom>
          <a:noFill/>
          <a:ln/>
        </p:spPr>
        <p:txBody>
          <a:bodyPr wrap="square" lIns="0" tIns="0" rIns="0" bIns="0" rtlCol="0" anchor="ctr">
            <a:normAutofit/>
          </a:bodyPr>
          <a:lstStyle/>
          <a:p>
            <a:pPr algn="l" indent="0" marL="0">
              <a:buNone/>
            </a:pPr>
            <a:r>
              <a:rPr lang="en-US" sz="1150" spc="110" kern="0" dirty="0">
                <a:solidFill>
                  <a:srgbClr val="786A7C"/>
                </a:solidFill>
                <a:latin typeface="Aptos" pitchFamily="34" charset="0"/>
                <a:ea typeface="Aptos" pitchFamily="34" charset="-122"/>
                <a:cs typeface="Aptos" pitchFamily="34" charset="-120"/>
              </a:rPr>
              <a:t>DREAMY ARCHITECTURE  ·  THOUGHTFUL INTELLIGENCE  ·  ROBOTICS  ·  SOLAR</a:t>
            </a:r>
            <a:endParaRPr lang="en-US" sz="1150" dirty="0"/>
          </a:p>
        </p:txBody>
      </p:sp>
      <p:sp>
        <p:nvSpPr>
          <p:cNvPr id="8" name="Text 5"/>
          <p:cNvSpPr/>
          <p:nvPr/>
        </p:nvSpPr>
        <p:spPr>
          <a:xfrm>
            <a:off x="676656" y="5852160"/>
            <a:ext cx="10789920" cy="393192"/>
          </a:xfrm>
          <a:prstGeom prst="rect">
            <a:avLst/>
          </a:prstGeom>
          <a:noFill/>
          <a:ln/>
        </p:spPr>
        <p:txBody>
          <a:bodyPr wrap="square" lIns="0" tIns="0" rIns="0" bIns="0" rtlCol="0" anchor="ctr">
            <a:normAutofit/>
          </a:bodyPr>
          <a:lstStyle/>
          <a:p>
            <a:pPr algn="l" indent="0" marL="0">
              <a:buNone/>
            </a:pPr>
            <a:r>
              <a:rPr lang="en-US" sz="1800" dirty="0">
                <a:solidFill>
                  <a:srgbClr val="382B42"/>
                </a:solidFill>
                <a:latin typeface="Georgia" pitchFamily="34" charset="0"/>
                <a:ea typeface="Georgia" pitchFamily="34" charset="-122"/>
                <a:cs typeface="Georgia" pitchFamily="34" charset="-120"/>
              </a:rPr>
              <a:t>A FAIRYTALE HOME, INTELLIGENTLY IMAGINED</a:t>
            </a:r>
            <a:endParaRPr lang="en-US" sz="1800" dirty="0"/>
          </a:p>
        </p:txBody>
      </p:sp>
      <p:sp>
        <p:nvSpPr>
          <p:cNvPr id="9" name="Text 6"/>
          <p:cNvSpPr/>
          <p:nvPr/>
        </p:nvSpPr>
        <p:spPr>
          <a:xfrm>
            <a:off x="676656" y="6345936"/>
            <a:ext cx="10789920" cy="219456"/>
          </a:xfrm>
          <a:prstGeom prst="rect">
            <a:avLst/>
          </a:prstGeom>
          <a:noFill/>
          <a:ln/>
        </p:spPr>
        <p:txBody>
          <a:bodyPr wrap="square" lIns="0" tIns="0" rIns="0" bIns="0" rtlCol="0" anchor="ctr">
            <a:normAutofit/>
          </a:bodyPr>
          <a:lstStyle/>
          <a:p>
            <a:pPr algn="l" indent="0" marL="0">
              <a:buNone/>
            </a:pPr>
            <a:r>
              <a:rPr lang="en-US" sz="1030" dirty="0">
                <a:solidFill>
                  <a:srgbClr val="786A7C"/>
                </a:solidFill>
                <a:latin typeface="Aptos" pitchFamily="34" charset="0"/>
                <a:ea typeface="Aptos" pitchFamily="34" charset="-122"/>
                <a:cs typeface="Aptos" pitchFamily="34" charset="-120"/>
              </a:rPr>
              <a:t>A speculative luxury penthouse concept overlooking a vibrant river metropolis</a:t>
            </a:r>
            <a:endParaRPr lang="en-US" sz="103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BF6FA"/>
        </a:solidFill>
      </p:bgPr>
    </p:bg>
    <p:spTree>
      <p:nvGrpSpPr>
        <p:cNvPr id="1" name=""/>
        <p:cNvGrpSpPr/>
        <p:nvPr/>
      </p:nvGrpSpPr>
      <p:grpSpPr>
        <a:xfrm>
          <a:off x="0" y="0"/>
          <a:ext cx="0" cy="0"/>
          <a:chOff x="0" y="0"/>
          <a:chExt cx="0" cy="0"/>
        </a:xfrm>
      </p:grpSpPr>
      <p:sp>
        <p:nvSpPr>
          <p:cNvPr id="2" name="Shape 0"/>
          <p:cNvSpPr/>
          <p:nvPr/>
        </p:nvSpPr>
        <p:spPr>
          <a:xfrm>
            <a:off x="0" y="0"/>
            <a:ext cx="12191695" cy="51206"/>
          </a:xfrm>
          <a:prstGeom prst="rect">
            <a:avLst/>
          </a:prstGeom>
          <a:solidFill>
            <a:srgbClr val="AF718F"/>
          </a:solidFill>
          <a:ln w="12700">
            <a:solidFill>
              <a:srgbClr val="AF718F"/>
            </a:solidFill>
            <a:prstDash val="solid"/>
          </a:ln>
        </p:spPr>
      </p:sp>
      <p:sp>
        <p:nvSpPr>
          <p:cNvPr id="3" name="Text 1"/>
          <p:cNvSpPr/>
          <p:nvPr/>
        </p:nvSpPr>
        <p:spPr>
          <a:xfrm>
            <a:off x="484632" y="201168"/>
            <a:ext cx="4206240" cy="256032"/>
          </a:xfrm>
          <a:prstGeom prst="rect">
            <a:avLst/>
          </a:prstGeom>
          <a:noFill/>
          <a:ln/>
        </p:spPr>
        <p:txBody>
          <a:bodyPr wrap="square" lIns="0" tIns="0" rIns="0" bIns="0" rtlCol="0" anchor="ctr">
            <a:normAutofit/>
          </a:bodyPr>
          <a:lstStyle/>
          <a:p>
            <a:pPr algn="l" indent="0" marL="0">
              <a:buNone/>
            </a:pPr>
            <a:r>
              <a:rPr lang="en-US" sz="1000" b="1" spc="120" kern="0" dirty="0">
                <a:solidFill>
                  <a:srgbClr val="AF718F"/>
                </a:solidFill>
                <a:latin typeface="Aptos" pitchFamily="34" charset="0"/>
                <a:ea typeface="Aptos" pitchFamily="34" charset="-122"/>
                <a:cs typeface="Aptos" pitchFamily="34" charset="-120"/>
              </a:rPr>
              <a:t>✧ THE OLYMPIAN SKY PALACE</a:t>
            </a:r>
            <a:endParaRPr lang="en-US" sz="1000" dirty="0"/>
          </a:p>
        </p:txBody>
      </p:sp>
      <p:sp>
        <p:nvSpPr>
          <p:cNvPr id="4" name="Text 2"/>
          <p:cNvSpPr/>
          <p:nvPr/>
        </p:nvSpPr>
        <p:spPr>
          <a:xfrm>
            <a:off x="9253728" y="201168"/>
            <a:ext cx="2468880" cy="237744"/>
          </a:xfrm>
          <a:prstGeom prst="rect">
            <a:avLst/>
          </a:prstGeom>
          <a:noFill/>
          <a:ln/>
        </p:spPr>
        <p:txBody>
          <a:bodyPr wrap="square" lIns="0" tIns="0" rIns="0" bIns="0" rtlCol="0" anchor="ctr">
            <a:normAutofit/>
          </a:bodyPr>
          <a:lstStyle/>
          <a:p>
            <a:pPr algn="r" indent="0" marL="0">
              <a:buNone/>
            </a:pPr>
            <a:r>
              <a:rPr lang="en-US" sz="900" spc="100" kern="0" dirty="0">
                <a:solidFill>
                  <a:srgbClr val="786A7C"/>
                </a:solidFill>
                <a:latin typeface="Aptos" pitchFamily="34" charset="0"/>
                <a:ea typeface="Aptos" pitchFamily="34" charset="-122"/>
                <a:cs typeface="Aptos" pitchFamily="34" charset="-120"/>
              </a:rPr>
              <a:t>DESIGN VISION</a:t>
            </a:r>
            <a:endParaRPr lang="en-US" sz="900" dirty="0"/>
          </a:p>
        </p:txBody>
      </p:sp>
      <p:sp>
        <p:nvSpPr>
          <p:cNvPr id="5" name="Shape 3"/>
          <p:cNvSpPr/>
          <p:nvPr/>
        </p:nvSpPr>
        <p:spPr>
          <a:xfrm>
            <a:off x="484632" y="6524244"/>
            <a:ext cx="11219688" cy="0"/>
          </a:xfrm>
          <a:prstGeom prst="line">
            <a:avLst/>
          </a:prstGeom>
          <a:noFill/>
          <a:ln w="8890">
            <a:solidFill>
              <a:srgbClr val="E8D8E6"/>
            </a:solidFill>
            <a:prstDash val="solid"/>
          </a:ln>
        </p:spPr>
      </p:sp>
      <p:sp>
        <p:nvSpPr>
          <p:cNvPr id="6" name="Text 4"/>
          <p:cNvSpPr/>
          <p:nvPr/>
        </p:nvSpPr>
        <p:spPr>
          <a:xfrm>
            <a:off x="484632" y="6556248"/>
            <a:ext cx="5486400" cy="155448"/>
          </a:xfrm>
          <a:prstGeom prst="rect">
            <a:avLst/>
          </a:prstGeom>
          <a:noFill/>
          <a:ln/>
        </p:spPr>
        <p:txBody>
          <a:bodyPr wrap="square" lIns="0" tIns="0" rIns="0" bIns="0" rtlCol="0" anchor="ctr">
            <a:normAutofit/>
          </a:bodyPr>
          <a:lstStyle/>
          <a:p>
            <a:pPr algn="l" indent="0" marL="0">
              <a:buNone/>
            </a:pPr>
            <a:r>
              <a:rPr lang="en-US" sz="780" spc="50" kern="0" dirty="0">
                <a:solidFill>
                  <a:srgbClr val="927F96"/>
                </a:solidFill>
                <a:latin typeface="Aptos" pitchFamily="34" charset="0"/>
                <a:ea typeface="Aptos" pitchFamily="34" charset="-122"/>
                <a:cs typeface="Aptos" pitchFamily="34" charset="-120"/>
              </a:rPr>
              <a:t>THE PRINCESS EDITION   •   AI + ROBOTICS + SOLAR</a:t>
            </a:r>
            <a:endParaRPr lang="en-US" sz="780" dirty="0"/>
          </a:p>
        </p:txBody>
      </p:sp>
      <p:sp>
        <p:nvSpPr>
          <p:cNvPr id="7" name="Text 5"/>
          <p:cNvSpPr/>
          <p:nvPr/>
        </p:nvSpPr>
        <p:spPr>
          <a:xfrm>
            <a:off x="10625328" y="6556248"/>
            <a:ext cx="1051560" cy="155448"/>
          </a:xfrm>
          <a:prstGeom prst="rect">
            <a:avLst/>
          </a:prstGeom>
          <a:noFill/>
          <a:ln/>
        </p:spPr>
        <p:txBody>
          <a:bodyPr wrap="square" lIns="0" tIns="0" rIns="0" bIns="0" rtlCol="0" anchor="ctr">
            <a:normAutofit/>
          </a:bodyPr>
          <a:lstStyle/>
          <a:p>
            <a:pPr algn="r" indent="0" marL="0">
              <a:buNone/>
            </a:pPr>
            <a:r>
              <a:rPr lang="en-US" sz="800" dirty="0">
                <a:solidFill>
                  <a:srgbClr val="927F96"/>
                </a:solidFill>
                <a:latin typeface="Aptos" pitchFamily="34" charset="0"/>
                <a:ea typeface="Aptos" pitchFamily="34" charset="-122"/>
                <a:cs typeface="Aptos" pitchFamily="34" charset="-120"/>
              </a:rPr>
              <a:t>02  /  27</a:t>
            </a:r>
            <a:endParaRPr lang="en-US" sz="800" dirty="0"/>
          </a:p>
        </p:txBody>
      </p:sp>
      <p:sp>
        <p:nvSpPr>
          <p:cNvPr id="8" name="Text 6"/>
          <p:cNvSpPr/>
          <p:nvPr/>
        </p:nvSpPr>
        <p:spPr>
          <a:xfrm>
            <a:off x="512064" y="621792"/>
            <a:ext cx="11155680" cy="603504"/>
          </a:xfrm>
          <a:prstGeom prst="rect">
            <a:avLst/>
          </a:prstGeom>
          <a:noFill/>
          <a:ln/>
        </p:spPr>
        <p:txBody>
          <a:bodyPr wrap="square" lIns="0" tIns="0" rIns="0" bIns="0" rtlCol="0" anchor="ctr">
            <a:normAutofit/>
          </a:bodyPr>
          <a:lstStyle/>
          <a:p>
            <a:pPr algn="l" indent="0" marL="0">
              <a:buNone/>
            </a:pPr>
            <a:r>
              <a:rPr lang="en-US" sz="3100" dirty="0">
                <a:solidFill>
                  <a:srgbClr val="382B42"/>
                </a:solidFill>
                <a:latin typeface="Georgia" pitchFamily="34" charset="0"/>
                <a:ea typeface="Georgia" pitchFamily="34" charset="-122"/>
                <a:cs typeface="Georgia" pitchFamily="34" charset="-120"/>
              </a:rPr>
              <a:t>A castle in the clouds. A home in the future.</a:t>
            </a:r>
            <a:endParaRPr lang="en-US" sz="3100" dirty="0"/>
          </a:p>
        </p:txBody>
      </p:sp>
      <p:sp>
        <p:nvSpPr>
          <p:cNvPr id="9" name="Text 7"/>
          <p:cNvSpPr/>
          <p:nvPr/>
        </p:nvSpPr>
        <p:spPr>
          <a:xfrm>
            <a:off x="539496" y="1243584"/>
            <a:ext cx="10972800" cy="384048"/>
          </a:xfrm>
          <a:prstGeom prst="rect">
            <a:avLst/>
          </a:prstGeom>
          <a:noFill/>
          <a:ln/>
        </p:spPr>
        <p:txBody>
          <a:bodyPr wrap="square" lIns="0" tIns="0" rIns="0" bIns="0" rtlCol="0" anchor="ctr">
            <a:normAutofit/>
          </a:bodyPr>
          <a:lstStyle/>
          <a:p>
            <a:pPr algn="l" indent="0" marL="0">
              <a:buNone/>
            </a:pPr>
            <a:r>
              <a:rPr lang="en-US" sz="1320" dirty="0">
                <a:solidFill>
                  <a:srgbClr val="786A7C"/>
                </a:solidFill>
                <a:latin typeface="Aptos" pitchFamily="34" charset="0"/>
                <a:ea typeface="Aptos" pitchFamily="34" charset="-122"/>
                <a:cs typeface="Aptos" pitchFamily="34" charset="-120"/>
              </a:rPr>
              <a:t>A river-facing penthouse that balances enchantment, comfort and real technological purpose.</a:t>
            </a:r>
            <a:endParaRPr lang="en-US" sz="1320" dirty="0"/>
          </a:p>
        </p:txBody>
      </p:sp>
      <p:sp>
        <p:nvSpPr>
          <p:cNvPr id="10" name="Shape 8"/>
          <p:cNvSpPr/>
          <p:nvPr/>
        </p:nvSpPr>
        <p:spPr>
          <a:xfrm>
            <a:off x="530352" y="1847088"/>
            <a:ext cx="5513832" cy="1883664"/>
          </a:xfrm>
          <a:prstGeom prst="roundRect">
            <a:avLst>
              <a:gd name="adj" fmla="val 7767"/>
            </a:avLst>
          </a:prstGeom>
          <a:solidFill>
            <a:srgbClr val="FFFCFE"/>
          </a:solidFill>
          <a:ln w="10160">
            <a:solidFill>
              <a:srgbClr val="E8D8E6"/>
            </a:solidFill>
            <a:prstDash val="solid"/>
          </a:ln>
        </p:spPr>
      </p:sp>
      <p:sp>
        <p:nvSpPr>
          <p:cNvPr id="11" name="Text 9"/>
          <p:cNvSpPr/>
          <p:nvPr/>
        </p:nvSpPr>
        <p:spPr>
          <a:xfrm>
            <a:off x="768096" y="2075688"/>
            <a:ext cx="576072" cy="438912"/>
          </a:xfrm>
          <a:prstGeom prst="rect">
            <a:avLst/>
          </a:prstGeom>
          <a:noFill/>
          <a:ln/>
        </p:spPr>
        <p:txBody>
          <a:bodyPr wrap="square" lIns="0" tIns="0" rIns="0" bIns="0" rtlCol="0" anchor="ctr">
            <a:normAutofit/>
          </a:bodyPr>
          <a:lstStyle/>
          <a:p>
            <a:pPr algn="l" indent="0" marL="0">
              <a:buNone/>
            </a:pPr>
            <a:r>
              <a:rPr lang="en-US" sz="2700" dirty="0">
                <a:solidFill>
                  <a:srgbClr val="AF718F"/>
                </a:solidFill>
                <a:latin typeface="Georgia" pitchFamily="34" charset="0"/>
                <a:ea typeface="Georgia" pitchFamily="34" charset="-122"/>
                <a:cs typeface="Georgia" pitchFamily="34" charset="-120"/>
              </a:rPr>
              <a:t>01</a:t>
            </a:r>
            <a:endParaRPr lang="en-US" sz="2700" dirty="0"/>
          </a:p>
        </p:txBody>
      </p:sp>
      <p:sp>
        <p:nvSpPr>
          <p:cNvPr id="12" name="Text 10"/>
          <p:cNvSpPr/>
          <p:nvPr/>
        </p:nvSpPr>
        <p:spPr>
          <a:xfrm>
            <a:off x="1463040" y="2075688"/>
            <a:ext cx="4297680" cy="329184"/>
          </a:xfrm>
          <a:prstGeom prst="rect">
            <a:avLst/>
          </a:prstGeom>
          <a:noFill/>
          <a:ln/>
        </p:spPr>
        <p:txBody>
          <a:bodyPr wrap="square" lIns="0" tIns="0" rIns="0" bIns="0" rtlCol="0" anchor="ctr">
            <a:normAutofit/>
          </a:bodyPr>
          <a:lstStyle/>
          <a:p>
            <a:pPr algn="l" indent="0" marL="0">
              <a:buNone/>
            </a:pPr>
            <a:r>
              <a:rPr lang="en-US" sz="1430" b="1" spc="70" kern="0" dirty="0">
                <a:solidFill>
                  <a:srgbClr val="84456A"/>
                </a:solidFill>
                <a:latin typeface="Aptos" pitchFamily="34" charset="0"/>
                <a:ea typeface="Aptos" pitchFamily="34" charset="-122"/>
                <a:cs typeface="Aptos" pitchFamily="34" charset="-120"/>
              </a:rPr>
              <a:t>MYTHIC ARCHITECTURE</a:t>
            </a:r>
            <a:endParaRPr lang="en-US" sz="1430" dirty="0"/>
          </a:p>
        </p:txBody>
      </p:sp>
      <p:sp>
        <p:nvSpPr>
          <p:cNvPr id="13" name="Text 11"/>
          <p:cNvSpPr/>
          <p:nvPr/>
        </p:nvSpPr>
        <p:spPr>
          <a:xfrm>
            <a:off x="1463040" y="2560320"/>
            <a:ext cx="4160520" cy="905256"/>
          </a:xfrm>
          <a:prstGeom prst="rect">
            <a:avLst/>
          </a:prstGeom>
          <a:noFill/>
          <a:ln/>
        </p:spPr>
        <p:txBody>
          <a:bodyPr wrap="square" lIns="0" tIns="0" rIns="0" bIns="0" rtlCol="0" anchor="t">
            <a:normAutofit/>
          </a:bodyPr>
          <a:lstStyle/>
          <a:p>
            <a:pPr algn="l" indent="0" marL="0">
              <a:buNone/>
            </a:pPr>
            <a:r>
              <a:rPr lang="en-US" sz="1320" dirty="0">
                <a:solidFill>
                  <a:srgbClr val="382B42"/>
                </a:solidFill>
                <a:latin typeface="Aptos" pitchFamily="34" charset="0"/>
                <a:ea typeface="Aptos" pitchFamily="34" charset="-122"/>
                <a:cs typeface="Aptos" pitchFamily="34" charset="-120"/>
              </a:rPr>
              <a:t>Gothic arches, celestial motifs, glowing stone and layered courtyards create a sense of wonder.</a:t>
            </a:r>
            <a:endParaRPr lang="en-US" sz="1320" dirty="0"/>
          </a:p>
        </p:txBody>
      </p:sp>
      <p:sp>
        <p:nvSpPr>
          <p:cNvPr id="14" name="Shape 12"/>
          <p:cNvSpPr/>
          <p:nvPr/>
        </p:nvSpPr>
        <p:spPr>
          <a:xfrm>
            <a:off x="6263640" y="1847088"/>
            <a:ext cx="5513832" cy="1883664"/>
          </a:xfrm>
          <a:prstGeom prst="roundRect">
            <a:avLst>
              <a:gd name="adj" fmla="val 7767"/>
            </a:avLst>
          </a:prstGeom>
          <a:solidFill>
            <a:srgbClr val="FFFCFE"/>
          </a:solidFill>
          <a:ln w="10160">
            <a:solidFill>
              <a:srgbClr val="E8D8E6"/>
            </a:solidFill>
            <a:prstDash val="solid"/>
          </a:ln>
        </p:spPr>
      </p:sp>
      <p:sp>
        <p:nvSpPr>
          <p:cNvPr id="15" name="Text 13"/>
          <p:cNvSpPr/>
          <p:nvPr/>
        </p:nvSpPr>
        <p:spPr>
          <a:xfrm>
            <a:off x="6501384" y="2075688"/>
            <a:ext cx="576072" cy="438912"/>
          </a:xfrm>
          <a:prstGeom prst="rect">
            <a:avLst/>
          </a:prstGeom>
          <a:noFill/>
          <a:ln/>
        </p:spPr>
        <p:txBody>
          <a:bodyPr wrap="square" lIns="0" tIns="0" rIns="0" bIns="0" rtlCol="0" anchor="ctr">
            <a:normAutofit/>
          </a:bodyPr>
          <a:lstStyle/>
          <a:p>
            <a:pPr algn="l" indent="0" marL="0">
              <a:buNone/>
            </a:pPr>
            <a:r>
              <a:rPr lang="en-US" sz="2700" dirty="0">
                <a:solidFill>
                  <a:srgbClr val="AF718F"/>
                </a:solidFill>
                <a:latin typeface="Georgia" pitchFamily="34" charset="0"/>
                <a:ea typeface="Georgia" pitchFamily="34" charset="-122"/>
                <a:cs typeface="Georgia" pitchFamily="34" charset="-120"/>
              </a:rPr>
              <a:t>02</a:t>
            </a:r>
            <a:endParaRPr lang="en-US" sz="2700" dirty="0"/>
          </a:p>
        </p:txBody>
      </p:sp>
      <p:sp>
        <p:nvSpPr>
          <p:cNvPr id="16" name="Text 14"/>
          <p:cNvSpPr/>
          <p:nvPr/>
        </p:nvSpPr>
        <p:spPr>
          <a:xfrm>
            <a:off x="7196328" y="2075688"/>
            <a:ext cx="4297680" cy="329184"/>
          </a:xfrm>
          <a:prstGeom prst="rect">
            <a:avLst/>
          </a:prstGeom>
          <a:noFill/>
          <a:ln/>
        </p:spPr>
        <p:txBody>
          <a:bodyPr wrap="square" lIns="0" tIns="0" rIns="0" bIns="0" rtlCol="0" anchor="ctr">
            <a:normAutofit/>
          </a:bodyPr>
          <a:lstStyle/>
          <a:p>
            <a:pPr algn="l" indent="0" marL="0">
              <a:buNone/>
            </a:pPr>
            <a:r>
              <a:rPr lang="en-US" sz="1430" b="1" spc="70" kern="0" dirty="0">
                <a:solidFill>
                  <a:srgbClr val="84456A"/>
                </a:solidFill>
                <a:latin typeface="Aptos" pitchFamily="34" charset="0"/>
                <a:ea typeface="Aptos" pitchFamily="34" charset="-122"/>
                <a:cs typeface="Aptos" pitchFamily="34" charset="-120"/>
              </a:rPr>
              <a:t>INVISIBLE INTELLIGENCE</a:t>
            </a:r>
            <a:endParaRPr lang="en-US" sz="1430" dirty="0"/>
          </a:p>
        </p:txBody>
      </p:sp>
      <p:sp>
        <p:nvSpPr>
          <p:cNvPr id="17" name="Text 15"/>
          <p:cNvSpPr/>
          <p:nvPr/>
        </p:nvSpPr>
        <p:spPr>
          <a:xfrm>
            <a:off x="7196328" y="2560320"/>
            <a:ext cx="4160520" cy="905256"/>
          </a:xfrm>
          <a:prstGeom prst="rect">
            <a:avLst/>
          </a:prstGeom>
          <a:noFill/>
          <a:ln/>
        </p:spPr>
        <p:txBody>
          <a:bodyPr wrap="square" lIns="0" tIns="0" rIns="0" bIns="0" rtlCol="0" anchor="t">
            <a:normAutofit/>
          </a:bodyPr>
          <a:lstStyle/>
          <a:p>
            <a:pPr algn="l" indent="0" marL="0">
              <a:buNone/>
            </a:pPr>
            <a:r>
              <a:rPr lang="en-US" sz="1320" dirty="0">
                <a:solidFill>
                  <a:srgbClr val="382B42"/>
                </a:solidFill>
                <a:latin typeface="Aptos" pitchFamily="34" charset="0"/>
                <a:ea typeface="Aptos" pitchFamily="34" charset="-122"/>
                <a:cs typeface="Aptos" pitchFamily="34" charset="-120"/>
              </a:rPr>
              <a:t>AI appears as useful displays, meaningful automations and optional assistants—not decorative jargon.</a:t>
            </a:r>
            <a:endParaRPr lang="en-US" sz="1320" dirty="0"/>
          </a:p>
        </p:txBody>
      </p:sp>
      <p:sp>
        <p:nvSpPr>
          <p:cNvPr id="18" name="Shape 16"/>
          <p:cNvSpPr/>
          <p:nvPr/>
        </p:nvSpPr>
        <p:spPr>
          <a:xfrm>
            <a:off x="530352" y="3886200"/>
            <a:ext cx="5513832" cy="1883664"/>
          </a:xfrm>
          <a:prstGeom prst="roundRect">
            <a:avLst>
              <a:gd name="adj" fmla="val 7767"/>
            </a:avLst>
          </a:prstGeom>
          <a:solidFill>
            <a:srgbClr val="FFFCFE"/>
          </a:solidFill>
          <a:ln w="10160">
            <a:solidFill>
              <a:srgbClr val="E8D8E6"/>
            </a:solidFill>
            <a:prstDash val="solid"/>
          </a:ln>
        </p:spPr>
      </p:sp>
      <p:sp>
        <p:nvSpPr>
          <p:cNvPr id="19" name="Text 17"/>
          <p:cNvSpPr/>
          <p:nvPr/>
        </p:nvSpPr>
        <p:spPr>
          <a:xfrm>
            <a:off x="768096" y="4114800"/>
            <a:ext cx="576072" cy="438912"/>
          </a:xfrm>
          <a:prstGeom prst="rect">
            <a:avLst/>
          </a:prstGeom>
          <a:noFill/>
          <a:ln/>
        </p:spPr>
        <p:txBody>
          <a:bodyPr wrap="square" lIns="0" tIns="0" rIns="0" bIns="0" rtlCol="0" anchor="ctr">
            <a:normAutofit/>
          </a:bodyPr>
          <a:lstStyle/>
          <a:p>
            <a:pPr algn="l" indent="0" marL="0">
              <a:buNone/>
            </a:pPr>
            <a:r>
              <a:rPr lang="en-US" sz="2700" dirty="0">
                <a:solidFill>
                  <a:srgbClr val="AF718F"/>
                </a:solidFill>
                <a:latin typeface="Georgia" pitchFamily="34" charset="0"/>
                <a:ea typeface="Georgia" pitchFamily="34" charset="-122"/>
                <a:cs typeface="Georgia" pitchFamily="34" charset="-120"/>
              </a:rPr>
              <a:t>03</a:t>
            </a:r>
            <a:endParaRPr lang="en-US" sz="2700" dirty="0"/>
          </a:p>
        </p:txBody>
      </p:sp>
      <p:sp>
        <p:nvSpPr>
          <p:cNvPr id="20" name="Text 18"/>
          <p:cNvSpPr/>
          <p:nvPr/>
        </p:nvSpPr>
        <p:spPr>
          <a:xfrm>
            <a:off x="1463040" y="4114800"/>
            <a:ext cx="4297680" cy="329184"/>
          </a:xfrm>
          <a:prstGeom prst="rect">
            <a:avLst/>
          </a:prstGeom>
          <a:noFill/>
          <a:ln/>
        </p:spPr>
        <p:txBody>
          <a:bodyPr wrap="square" lIns="0" tIns="0" rIns="0" bIns="0" rtlCol="0" anchor="ctr">
            <a:normAutofit/>
          </a:bodyPr>
          <a:lstStyle/>
          <a:p>
            <a:pPr algn="l" indent="0" marL="0">
              <a:buNone/>
            </a:pPr>
            <a:r>
              <a:rPr lang="en-US" sz="1430" b="1" spc="70" kern="0" dirty="0">
                <a:solidFill>
                  <a:srgbClr val="84456A"/>
                </a:solidFill>
                <a:latin typeface="Aptos" pitchFamily="34" charset="0"/>
                <a:ea typeface="Aptos" pitchFamily="34" charset="-122"/>
                <a:cs typeface="Aptos" pitchFamily="34" charset="-120"/>
              </a:rPr>
              <a:t>HUMAN-CENTERED LUXURY</a:t>
            </a:r>
            <a:endParaRPr lang="en-US" sz="1430" dirty="0"/>
          </a:p>
        </p:txBody>
      </p:sp>
      <p:sp>
        <p:nvSpPr>
          <p:cNvPr id="21" name="Text 19"/>
          <p:cNvSpPr/>
          <p:nvPr/>
        </p:nvSpPr>
        <p:spPr>
          <a:xfrm>
            <a:off x="1463040" y="4599432"/>
            <a:ext cx="4160520" cy="905256"/>
          </a:xfrm>
          <a:prstGeom prst="rect">
            <a:avLst/>
          </a:prstGeom>
          <a:noFill/>
          <a:ln/>
        </p:spPr>
        <p:txBody>
          <a:bodyPr wrap="square" lIns="0" tIns="0" rIns="0" bIns="0" rtlCol="0" anchor="t">
            <a:normAutofit/>
          </a:bodyPr>
          <a:lstStyle/>
          <a:p>
            <a:pPr algn="l" indent="0" marL="0">
              <a:buNone/>
            </a:pPr>
            <a:r>
              <a:rPr lang="en-US" sz="1320" dirty="0">
                <a:solidFill>
                  <a:srgbClr val="382B42"/>
                </a:solidFill>
                <a:latin typeface="Aptos" pitchFamily="34" charset="0"/>
                <a:ea typeface="Aptos" pitchFamily="34" charset="-122"/>
                <a:cs typeface="Aptos" pitchFamily="34" charset="-120"/>
              </a:rPr>
              <a:t>A library for reading, a studio for music, a true dressing room and a peaceful bedroom.</a:t>
            </a:r>
            <a:endParaRPr lang="en-US" sz="1320" dirty="0"/>
          </a:p>
        </p:txBody>
      </p:sp>
      <p:sp>
        <p:nvSpPr>
          <p:cNvPr id="22" name="Shape 20"/>
          <p:cNvSpPr/>
          <p:nvPr/>
        </p:nvSpPr>
        <p:spPr>
          <a:xfrm>
            <a:off x="6263640" y="3886200"/>
            <a:ext cx="5513832" cy="1883664"/>
          </a:xfrm>
          <a:prstGeom prst="roundRect">
            <a:avLst>
              <a:gd name="adj" fmla="val 7767"/>
            </a:avLst>
          </a:prstGeom>
          <a:solidFill>
            <a:srgbClr val="FFFCFE"/>
          </a:solidFill>
          <a:ln w="10160">
            <a:solidFill>
              <a:srgbClr val="E8D8E6"/>
            </a:solidFill>
            <a:prstDash val="solid"/>
          </a:ln>
        </p:spPr>
      </p:sp>
      <p:sp>
        <p:nvSpPr>
          <p:cNvPr id="23" name="Text 21"/>
          <p:cNvSpPr/>
          <p:nvPr/>
        </p:nvSpPr>
        <p:spPr>
          <a:xfrm>
            <a:off x="6501384" y="4114800"/>
            <a:ext cx="576072" cy="438912"/>
          </a:xfrm>
          <a:prstGeom prst="rect">
            <a:avLst/>
          </a:prstGeom>
          <a:noFill/>
          <a:ln/>
        </p:spPr>
        <p:txBody>
          <a:bodyPr wrap="square" lIns="0" tIns="0" rIns="0" bIns="0" rtlCol="0" anchor="ctr">
            <a:normAutofit/>
          </a:bodyPr>
          <a:lstStyle/>
          <a:p>
            <a:pPr algn="l" indent="0" marL="0">
              <a:buNone/>
            </a:pPr>
            <a:r>
              <a:rPr lang="en-US" sz="2700" dirty="0">
                <a:solidFill>
                  <a:srgbClr val="AF718F"/>
                </a:solidFill>
                <a:latin typeface="Georgia" pitchFamily="34" charset="0"/>
                <a:ea typeface="Georgia" pitchFamily="34" charset="-122"/>
                <a:cs typeface="Georgia" pitchFamily="34" charset="-120"/>
              </a:rPr>
              <a:t>04</a:t>
            </a:r>
            <a:endParaRPr lang="en-US" sz="2700" dirty="0"/>
          </a:p>
        </p:txBody>
      </p:sp>
      <p:sp>
        <p:nvSpPr>
          <p:cNvPr id="24" name="Text 22"/>
          <p:cNvSpPr/>
          <p:nvPr/>
        </p:nvSpPr>
        <p:spPr>
          <a:xfrm>
            <a:off x="7196328" y="4114800"/>
            <a:ext cx="4297680" cy="329184"/>
          </a:xfrm>
          <a:prstGeom prst="rect">
            <a:avLst/>
          </a:prstGeom>
          <a:noFill/>
          <a:ln/>
        </p:spPr>
        <p:txBody>
          <a:bodyPr wrap="square" lIns="0" tIns="0" rIns="0" bIns="0" rtlCol="0" anchor="ctr">
            <a:normAutofit/>
          </a:bodyPr>
          <a:lstStyle/>
          <a:p>
            <a:pPr algn="l" indent="0" marL="0">
              <a:buNone/>
            </a:pPr>
            <a:r>
              <a:rPr lang="en-US" sz="1430" b="1" spc="70" kern="0" dirty="0">
                <a:solidFill>
                  <a:srgbClr val="84456A"/>
                </a:solidFill>
                <a:latin typeface="Aptos" pitchFamily="34" charset="0"/>
                <a:ea typeface="Aptos" pitchFamily="34" charset="-122"/>
                <a:cs typeface="Aptos" pitchFamily="34" charset="-120"/>
              </a:rPr>
              <a:t>LOWER-IMPACT LIVING</a:t>
            </a:r>
            <a:endParaRPr lang="en-US" sz="1430" dirty="0"/>
          </a:p>
        </p:txBody>
      </p:sp>
      <p:sp>
        <p:nvSpPr>
          <p:cNvPr id="25" name="Text 23"/>
          <p:cNvSpPr/>
          <p:nvPr/>
        </p:nvSpPr>
        <p:spPr>
          <a:xfrm>
            <a:off x="7196328" y="4599432"/>
            <a:ext cx="4160520" cy="905256"/>
          </a:xfrm>
          <a:prstGeom prst="rect">
            <a:avLst/>
          </a:prstGeom>
          <a:noFill/>
          <a:ln/>
        </p:spPr>
        <p:txBody>
          <a:bodyPr wrap="square" lIns="0" tIns="0" rIns="0" bIns="0" rtlCol="0" anchor="t">
            <a:normAutofit/>
          </a:bodyPr>
          <a:lstStyle/>
          <a:p>
            <a:pPr algn="l" indent="0" marL="0">
              <a:buNone/>
            </a:pPr>
            <a:r>
              <a:rPr lang="en-US" sz="1320" dirty="0">
                <a:solidFill>
                  <a:srgbClr val="382B42"/>
                </a:solidFill>
                <a:latin typeface="Aptos" pitchFamily="34" charset="0"/>
                <a:ea typeface="Aptos" pitchFamily="34" charset="-122"/>
                <a:cs typeface="Aptos" pitchFamily="34" charset="-120"/>
              </a:rPr>
              <a:t>Rooftop photovoltaics, energy orchestration and water-aware systems support efficiency.</a:t>
            </a:r>
            <a:endParaRPr lang="en-US" sz="132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BF6FA"/>
        </a:solidFill>
      </p:bgPr>
    </p:bg>
    <p:spTree>
      <p:nvGrpSpPr>
        <p:cNvPr id="1" name=""/>
        <p:cNvGrpSpPr/>
        <p:nvPr/>
      </p:nvGrpSpPr>
      <p:grpSpPr>
        <a:xfrm>
          <a:off x="0" y="0"/>
          <a:ext cx="0" cy="0"/>
          <a:chOff x="0" y="0"/>
          <a:chExt cx="0" cy="0"/>
        </a:xfrm>
      </p:grpSpPr>
      <p:sp>
        <p:nvSpPr>
          <p:cNvPr id="2" name="Shape 0"/>
          <p:cNvSpPr/>
          <p:nvPr/>
        </p:nvSpPr>
        <p:spPr>
          <a:xfrm>
            <a:off x="0" y="0"/>
            <a:ext cx="12191695" cy="51206"/>
          </a:xfrm>
          <a:prstGeom prst="rect">
            <a:avLst/>
          </a:prstGeom>
          <a:solidFill>
            <a:srgbClr val="AF718F"/>
          </a:solidFill>
          <a:ln w="12700">
            <a:solidFill>
              <a:srgbClr val="AF718F"/>
            </a:solidFill>
            <a:prstDash val="solid"/>
          </a:ln>
        </p:spPr>
      </p:sp>
      <p:sp>
        <p:nvSpPr>
          <p:cNvPr id="3" name="Text 1"/>
          <p:cNvSpPr/>
          <p:nvPr/>
        </p:nvSpPr>
        <p:spPr>
          <a:xfrm>
            <a:off x="484632" y="201168"/>
            <a:ext cx="4206240" cy="256032"/>
          </a:xfrm>
          <a:prstGeom prst="rect">
            <a:avLst/>
          </a:prstGeom>
          <a:noFill/>
          <a:ln/>
        </p:spPr>
        <p:txBody>
          <a:bodyPr wrap="square" lIns="0" tIns="0" rIns="0" bIns="0" rtlCol="0" anchor="ctr">
            <a:normAutofit/>
          </a:bodyPr>
          <a:lstStyle/>
          <a:p>
            <a:pPr algn="l" indent="0" marL="0">
              <a:buNone/>
            </a:pPr>
            <a:r>
              <a:rPr lang="en-US" sz="1000" b="1" spc="120" kern="0" dirty="0">
                <a:solidFill>
                  <a:srgbClr val="AF718F"/>
                </a:solidFill>
                <a:latin typeface="Aptos" pitchFamily="34" charset="0"/>
                <a:ea typeface="Aptos" pitchFamily="34" charset="-122"/>
                <a:cs typeface="Aptos" pitchFamily="34" charset="-120"/>
              </a:rPr>
              <a:t>✧ THE OLYMPIAN SKY PALACE</a:t>
            </a:r>
            <a:endParaRPr lang="en-US" sz="1000" dirty="0"/>
          </a:p>
        </p:txBody>
      </p:sp>
      <p:sp>
        <p:nvSpPr>
          <p:cNvPr id="4" name="Text 2"/>
          <p:cNvSpPr/>
          <p:nvPr/>
        </p:nvSpPr>
        <p:spPr>
          <a:xfrm>
            <a:off x="9253728" y="201168"/>
            <a:ext cx="2468880" cy="237744"/>
          </a:xfrm>
          <a:prstGeom prst="rect">
            <a:avLst/>
          </a:prstGeom>
          <a:noFill/>
          <a:ln/>
        </p:spPr>
        <p:txBody>
          <a:bodyPr wrap="square" lIns="0" tIns="0" rIns="0" bIns="0" rtlCol="0" anchor="ctr">
            <a:normAutofit/>
          </a:bodyPr>
          <a:lstStyle/>
          <a:p>
            <a:pPr algn="r" indent="0" marL="0">
              <a:buNone/>
            </a:pPr>
            <a:r>
              <a:rPr lang="en-US" sz="900" spc="100" kern="0" dirty="0">
                <a:solidFill>
                  <a:srgbClr val="786A7C"/>
                </a:solidFill>
                <a:latin typeface="Aptos" pitchFamily="34" charset="0"/>
                <a:ea typeface="Aptos" pitchFamily="34" charset="-122"/>
                <a:cs typeface="Aptos" pitchFamily="34" charset="-120"/>
              </a:rPr>
              <a:t>MASTERPLAN</a:t>
            </a:r>
            <a:endParaRPr lang="en-US" sz="900" dirty="0"/>
          </a:p>
        </p:txBody>
      </p:sp>
      <p:sp>
        <p:nvSpPr>
          <p:cNvPr id="5" name="Shape 3"/>
          <p:cNvSpPr/>
          <p:nvPr/>
        </p:nvSpPr>
        <p:spPr>
          <a:xfrm>
            <a:off x="484632" y="6524244"/>
            <a:ext cx="11219688" cy="0"/>
          </a:xfrm>
          <a:prstGeom prst="line">
            <a:avLst/>
          </a:prstGeom>
          <a:noFill/>
          <a:ln w="8890">
            <a:solidFill>
              <a:srgbClr val="E8D8E6"/>
            </a:solidFill>
            <a:prstDash val="solid"/>
          </a:ln>
        </p:spPr>
      </p:sp>
      <p:sp>
        <p:nvSpPr>
          <p:cNvPr id="6" name="Text 4"/>
          <p:cNvSpPr/>
          <p:nvPr/>
        </p:nvSpPr>
        <p:spPr>
          <a:xfrm>
            <a:off x="484632" y="6556248"/>
            <a:ext cx="5486400" cy="155448"/>
          </a:xfrm>
          <a:prstGeom prst="rect">
            <a:avLst/>
          </a:prstGeom>
          <a:noFill/>
          <a:ln/>
        </p:spPr>
        <p:txBody>
          <a:bodyPr wrap="square" lIns="0" tIns="0" rIns="0" bIns="0" rtlCol="0" anchor="ctr">
            <a:normAutofit/>
          </a:bodyPr>
          <a:lstStyle/>
          <a:p>
            <a:pPr algn="l" indent="0" marL="0">
              <a:buNone/>
            </a:pPr>
            <a:r>
              <a:rPr lang="en-US" sz="780" spc="50" kern="0" dirty="0">
                <a:solidFill>
                  <a:srgbClr val="927F96"/>
                </a:solidFill>
                <a:latin typeface="Aptos" pitchFamily="34" charset="0"/>
                <a:ea typeface="Aptos" pitchFamily="34" charset="-122"/>
                <a:cs typeface="Aptos" pitchFamily="34" charset="-120"/>
              </a:rPr>
              <a:t>THE PRINCESS EDITION   •   AI + ROBOTICS + SOLAR</a:t>
            </a:r>
            <a:endParaRPr lang="en-US" sz="780" dirty="0"/>
          </a:p>
        </p:txBody>
      </p:sp>
      <p:sp>
        <p:nvSpPr>
          <p:cNvPr id="7" name="Text 5"/>
          <p:cNvSpPr/>
          <p:nvPr/>
        </p:nvSpPr>
        <p:spPr>
          <a:xfrm>
            <a:off x="10625328" y="6556248"/>
            <a:ext cx="1051560" cy="155448"/>
          </a:xfrm>
          <a:prstGeom prst="rect">
            <a:avLst/>
          </a:prstGeom>
          <a:noFill/>
          <a:ln/>
        </p:spPr>
        <p:txBody>
          <a:bodyPr wrap="square" lIns="0" tIns="0" rIns="0" bIns="0" rtlCol="0" anchor="ctr">
            <a:normAutofit/>
          </a:bodyPr>
          <a:lstStyle/>
          <a:p>
            <a:pPr algn="r" indent="0" marL="0">
              <a:buNone/>
            </a:pPr>
            <a:r>
              <a:rPr lang="en-US" sz="800" dirty="0">
                <a:solidFill>
                  <a:srgbClr val="927F96"/>
                </a:solidFill>
                <a:latin typeface="Aptos" pitchFamily="34" charset="0"/>
                <a:ea typeface="Aptos" pitchFamily="34" charset="-122"/>
                <a:cs typeface="Aptos" pitchFamily="34" charset="-120"/>
              </a:rPr>
              <a:t>03  /  27</a:t>
            </a:r>
            <a:endParaRPr lang="en-US" sz="800" dirty="0"/>
          </a:p>
        </p:txBody>
      </p:sp>
      <p:sp>
        <p:nvSpPr>
          <p:cNvPr id="8" name="Text 6"/>
          <p:cNvSpPr/>
          <p:nvPr/>
        </p:nvSpPr>
        <p:spPr>
          <a:xfrm>
            <a:off x="512064" y="621792"/>
            <a:ext cx="11155680" cy="603504"/>
          </a:xfrm>
          <a:prstGeom prst="rect">
            <a:avLst/>
          </a:prstGeom>
          <a:noFill/>
          <a:ln/>
        </p:spPr>
        <p:txBody>
          <a:bodyPr wrap="square" lIns="0" tIns="0" rIns="0" bIns="0" rtlCol="0" anchor="ctr">
            <a:normAutofit/>
          </a:bodyPr>
          <a:lstStyle/>
          <a:p>
            <a:pPr algn="l" indent="0" marL="0">
              <a:buNone/>
            </a:pPr>
            <a:r>
              <a:rPr lang="en-US" sz="3100" dirty="0">
                <a:solidFill>
                  <a:srgbClr val="382B42"/>
                </a:solidFill>
                <a:latin typeface="Georgia" pitchFamily="34" charset="0"/>
                <a:ea typeface="Georgia" pitchFamily="34" charset="-122"/>
                <a:cs typeface="Georgia" pitchFamily="34" charset="-120"/>
              </a:rPr>
              <a:t>Four levels, one connected story</a:t>
            </a:r>
            <a:endParaRPr lang="en-US" sz="3100" dirty="0"/>
          </a:p>
        </p:txBody>
      </p:sp>
      <p:sp>
        <p:nvSpPr>
          <p:cNvPr id="9" name="Text 7"/>
          <p:cNvSpPr/>
          <p:nvPr/>
        </p:nvSpPr>
        <p:spPr>
          <a:xfrm>
            <a:off x="539496" y="1243584"/>
            <a:ext cx="10972800" cy="384048"/>
          </a:xfrm>
          <a:prstGeom prst="rect">
            <a:avLst/>
          </a:prstGeom>
          <a:noFill/>
          <a:ln/>
        </p:spPr>
        <p:txBody>
          <a:bodyPr wrap="square" lIns="0" tIns="0" rIns="0" bIns="0" rtlCol="0" anchor="ctr">
            <a:normAutofit/>
          </a:bodyPr>
          <a:lstStyle/>
          <a:p>
            <a:pPr algn="l" indent="0" marL="0">
              <a:buNone/>
            </a:pPr>
            <a:r>
              <a:rPr lang="en-US" sz="1320" dirty="0">
                <a:solidFill>
                  <a:srgbClr val="786A7C"/>
                </a:solidFill>
                <a:latin typeface="Aptos" pitchFamily="34" charset="0"/>
                <a:ea typeface="Aptos" pitchFamily="34" charset="-122"/>
                <a:cs typeface="Aptos" pitchFamily="34" charset="-120"/>
              </a:rPr>
              <a:t>17 named destinations are arranged for intuitive privacy, sound separation and views.</a:t>
            </a:r>
            <a:endParaRPr lang="en-US" sz="1320" dirty="0"/>
          </a:p>
        </p:txBody>
      </p:sp>
      <p:pic>
        <p:nvPicPr>
          <p:cNvPr id="10" name="Image 0" descr="/mnt/data/the_olympian_sky_palace.png">    </p:cNvPr>
          <p:cNvPicPr>
            <a:picLocks noChangeAspect="1"/>
          </p:cNvPicPr>
          <p:nvPr/>
        </p:nvPicPr>
        <p:blipFill>
          <a:blip r:embed="rId1"/>
          <a:stretch>
            <a:fillRect/>
          </a:stretch>
        </p:blipFill>
        <p:spPr>
          <a:xfrm>
            <a:off x="530352" y="1901952"/>
            <a:ext cx="7571232" cy="4261104"/>
          </a:xfrm>
          <a:prstGeom prst="rect">
            <a:avLst/>
          </a:prstGeom>
        </p:spPr>
      </p:pic>
      <p:sp>
        <p:nvSpPr>
          <p:cNvPr id="11" name="Shape 8"/>
          <p:cNvSpPr/>
          <p:nvPr/>
        </p:nvSpPr>
        <p:spPr>
          <a:xfrm>
            <a:off x="8247888" y="1810512"/>
            <a:ext cx="3419856" cy="758952"/>
          </a:xfrm>
          <a:prstGeom prst="roundRect">
            <a:avLst>
              <a:gd name="adj" fmla="val 9639"/>
            </a:avLst>
          </a:prstGeom>
          <a:solidFill>
            <a:srgbClr val="FFFCFE"/>
          </a:solidFill>
          <a:ln w="10160">
            <a:solidFill>
              <a:srgbClr val="E8D8E6"/>
            </a:solidFill>
            <a:prstDash val="solid"/>
          </a:ln>
        </p:spPr>
      </p:sp>
      <p:sp>
        <p:nvSpPr>
          <p:cNvPr id="12" name="Text 9"/>
          <p:cNvSpPr/>
          <p:nvPr/>
        </p:nvSpPr>
        <p:spPr>
          <a:xfrm>
            <a:off x="8403336" y="1906524"/>
            <a:ext cx="1097280" cy="228600"/>
          </a:xfrm>
          <a:prstGeom prst="rect">
            <a:avLst/>
          </a:prstGeom>
          <a:noFill/>
          <a:ln/>
        </p:spPr>
        <p:txBody>
          <a:bodyPr wrap="square" lIns="0" tIns="0" rIns="0" bIns="0" rtlCol="0" anchor="ctr">
            <a:normAutofit/>
          </a:bodyPr>
          <a:lstStyle/>
          <a:p>
            <a:pPr algn="l" indent="0" marL="0">
              <a:buNone/>
            </a:pPr>
            <a:r>
              <a:rPr lang="en-US" sz="1000" b="1" spc="50" kern="0" dirty="0">
                <a:solidFill>
                  <a:srgbClr val="AF718F"/>
                </a:solidFill>
                <a:latin typeface="Aptos" pitchFamily="34" charset="0"/>
                <a:ea typeface="Aptos" pitchFamily="34" charset="-122"/>
                <a:cs typeface="Aptos" pitchFamily="34" charset="-120"/>
              </a:rPr>
              <a:t>ROOF</a:t>
            </a:r>
            <a:endParaRPr lang="en-US" sz="1000" dirty="0"/>
          </a:p>
        </p:txBody>
      </p:sp>
      <p:sp>
        <p:nvSpPr>
          <p:cNvPr id="13" name="Text 10"/>
          <p:cNvSpPr/>
          <p:nvPr/>
        </p:nvSpPr>
        <p:spPr>
          <a:xfrm>
            <a:off x="9418320" y="1901952"/>
            <a:ext cx="2112264" cy="228600"/>
          </a:xfrm>
          <a:prstGeom prst="rect">
            <a:avLst/>
          </a:prstGeom>
          <a:noFill/>
          <a:ln/>
        </p:spPr>
        <p:txBody>
          <a:bodyPr wrap="square" lIns="0" tIns="0" rIns="0" bIns="0" rtlCol="0" anchor="ctr">
            <a:normAutofit/>
          </a:bodyPr>
          <a:lstStyle/>
          <a:p>
            <a:pPr algn="l" indent="0" marL="0">
              <a:buNone/>
            </a:pPr>
            <a:r>
              <a:rPr lang="en-US" sz="1090" b="1" dirty="0">
                <a:solidFill>
                  <a:srgbClr val="382B42"/>
                </a:solidFill>
                <a:latin typeface="Aptos" pitchFamily="34" charset="0"/>
                <a:ea typeface="Aptos" pitchFamily="34" charset="-122"/>
                <a:cs typeface="Aptos" pitchFamily="34" charset="-120"/>
              </a:rPr>
              <a:t>Mobility + skyline</a:t>
            </a:r>
            <a:endParaRPr lang="en-US" sz="1090" dirty="0"/>
          </a:p>
        </p:txBody>
      </p:sp>
      <p:sp>
        <p:nvSpPr>
          <p:cNvPr id="14" name="Text 11"/>
          <p:cNvSpPr/>
          <p:nvPr/>
        </p:nvSpPr>
        <p:spPr>
          <a:xfrm>
            <a:off x="8412480" y="2203704"/>
            <a:ext cx="3108960" cy="228600"/>
          </a:xfrm>
          <a:prstGeom prst="rect">
            <a:avLst/>
          </a:prstGeom>
          <a:noFill/>
          <a:ln/>
        </p:spPr>
        <p:txBody>
          <a:bodyPr wrap="square" lIns="0" tIns="0" rIns="0" bIns="0" rtlCol="0" anchor="ctr">
            <a:normAutofit/>
          </a:bodyPr>
          <a:lstStyle/>
          <a:p>
            <a:pPr algn="l" indent="0" marL="0">
              <a:buNone/>
            </a:pPr>
            <a:r>
              <a:rPr lang="en-US" sz="910" dirty="0">
                <a:solidFill>
                  <a:srgbClr val="786A7C"/>
                </a:solidFill>
                <a:latin typeface="Aptos" pitchFamily="34" charset="0"/>
                <a:ea typeface="Aptos" pitchFamily="34" charset="-122"/>
                <a:cs typeface="Aptos" pitchFamily="34" charset="-120"/>
              </a:rPr>
              <a:t>Hermes Skyport · Astra Court</a:t>
            </a:r>
            <a:endParaRPr lang="en-US" sz="910" dirty="0"/>
          </a:p>
        </p:txBody>
      </p:sp>
      <p:sp>
        <p:nvSpPr>
          <p:cNvPr id="15" name="Shape 12"/>
          <p:cNvSpPr/>
          <p:nvPr/>
        </p:nvSpPr>
        <p:spPr>
          <a:xfrm>
            <a:off x="8247888" y="2670048"/>
            <a:ext cx="3419856" cy="758952"/>
          </a:xfrm>
          <a:prstGeom prst="roundRect">
            <a:avLst>
              <a:gd name="adj" fmla="val 9639"/>
            </a:avLst>
          </a:prstGeom>
          <a:solidFill>
            <a:srgbClr val="F6E8F3"/>
          </a:solidFill>
          <a:ln w="10160">
            <a:solidFill>
              <a:srgbClr val="E8D8E6"/>
            </a:solidFill>
            <a:prstDash val="solid"/>
          </a:ln>
        </p:spPr>
      </p:sp>
      <p:sp>
        <p:nvSpPr>
          <p:cNvPr id="16" name="Text 13"/>
          <p:cNvSpPr/>
          <p:nvPr/>
        </p:nvSpPr>
        <p:spPr>
          <a:xfrm>
            <a:off x="8403336" y="2766060"/>
            <a:ext cx="1097280" cy="228600"/>
          </a:xfrm>
          <a:prstGeom prst="rect">
            <a:avLst/>
          </a:prstGeom>
          <a:noFill/>
          <a:ln/>
        </p:spPr>
        <p:txBody>
          <a:bodyPr wrap="square" lIns="0" tIns="0" rIns="0" bIns="0" rtlCol="0" anchor="ctr">
            <a:normAutofit/>
          </a:bodyPr>
          <a:lstStyle/>
          <a:p>
            <a:pPr algn="l" indent="0" marL="0">
              <a:buNone/>
            </a:pPr>
            <a:r>
              <a:rPr lang="en-US" sz="1000" b="1" spc="50" kern="0" dirty="0">
                <a:solidFill>
                  <a:srgbClr val="AF718F"/>
                </a:solidFill>
                <a:latin typeface="Aptos" pitchFamily="34" charset="0"/>
                <a:ea typeface="Aptos" pitchFamily="34" charset="-122"/>
                <a:cs typeface="Aptos" pitchFamily="34" charset="-120"/>
              </a:rPr>
              <a:t>CREATIVE</a:t>
            </a:r>
            <a:endParaRPr lang="en-US" sz="1000" dirty="0"/>
          </a:p>
        </p:txBody>
      </p:sp>
      <p:sp>
        <p:nvSpPr>
          <p:cNvPr id="17" name="Text 14"/>
          <p:cNvSpPr/>
          <p:nvPr/>
        </p:nvSpPr>
        <p:spPr>
          <a:xfrm>
            <a:off x="9418320" y="2761488"/>
            <a:ext cx="2112264" cy="228600"/>
          </a:xfrm>
          <a:prstGeom prst="rect">
            <a:avLst/>
          </a:prstGeom>
          <a:noFill/>
          <a:ln/>
        </p:spPr>
        <p:txBody>
          <a:bodyPr wrap="square" lIns="0" tIns="0" rIns="0" bIns="0" rtlCol="0" anchor="ctr">
            <a:normAutofit/>
          </a:bodyPr>
          <a:lstStyle/>
          <a:p>
            <a:pPr algn="l" indent="0" marL="0">
              <a:buNone/>
            </a:pPr>
            <a:r>
              <a:rPr lang="en-US" sz="1090" b="1" dirty="0">
                <a:solidFill>
                  <a:srgbClr val="382B42"/>
                </a:solidFill>
                <a:latin typeface="Aptos" pitchFamily="34" charset="0"/>
                <a:ea typeface="Aptos" pitchFamily="34" charset="-122"/>
                <a:cs typeface="Aptos" pitchFamily="34" charset="-120"/>
              </a:rPr>
              <a:t>Body + imagination</a:t>
            </a:r>
            <a:endParaRPr lang="en-US" sz="1090" dirty="0"/>
          </a:p>
        </p:txBody>
      </p:sp>
      <p:sp>
        <p:nvSpPr>
          <p:cNvPr id="18" name="Text 15"/>
          <p:cNvSpPr/>
          <p:nvPr/>
        </p:nvSpPr>
        <p:spPr>
          <a:xfrm>
            <a:off x="8412480" y="3063240"/>
            <a:ext cx="3108960" cy="228600"/>
          </a:xfrm>
          <a:prstGeom prst="rect">
            <a:avLst/>
          </a:prstGeom>
          <a:noFill/>
          <a:ln/>
        </p:spPr>
        <p:txBody>
          <a:bodyPr wrap="square" lIns="0" tIns="0" rIns="0" bIns="0" rtlCol="0" anchor="ctr">
            <a:normAutofit/>
          </a:bodyPr>
          <a:lstStyle/>
          <a:p>
            <a:pPr algn="l" indent="0" marL="0">
              <a:buNone/>
            </a:pPr>
            <a:r>
              <a:rPr lang="en-US" sz="910" dirty="0">
                <a:solidFill>
                  <a:srgbClr val="786A7C"/>
                </a:solidFill>
                <a:latin typeface="Aptos" pitchFamily="34" charset="0"/>
                <a:ea typeface="Aptos" pitchFamily="34" charset="-122"/>
                <a:cs typeface="Aptos" pitchFamily="34" charset="-120"/>
              </a:rPr>
              <a:t>Heracles · Apollo · Orpheus · Athena</a:t>
            </a:r>
            <a:endParaRPr lang="en-US" sz="910" dirty="0"/>
          </a:p>
        </p:txBody>
      </p:sp>
      <p:sp>
        <p:nvSpPr>
          <p:cNvPr id="19" name="Shape 16"/>
          <p:cNvSpPr/>
          <p:nvPr/>
        </p:nvSpPr>
        <p:spPr>
          <a:xfrm>
            <a:off x="8247888" y="3529584"/>
            <a:ext cx="3419856" cy="758952"/>
          </a:xfrm>
          <a:prstGeom prst="roundRect">
            <a:avLst>
              <a:gd name="adj" fmla="val 9639"/>
            </a:avLst>
          </a:prstGeom>
          <a:solidFill>
            <a:srgbClr val="FFFCFE"/>
          </a:solidFill>
          <a:ln w="10160">
            <a:solidFill>
              <a:srgbClr val="E8D8E6"/>
            </a:solidFill>
            <a:prstDash val="solid"/>
          </a:ln>
        </p:spPr>
      </p:sp>
      <p:sp>
        <p:nvSpPr>
          <p:cNvPr id="20" name="Text 17"/>
          <p:cNvSpPr/>
          <p:nvPr/>
        </p:nvSpPr>
        <p:spPr>
          <a:xfrm>
            <a:off x="8403336" y="3625596"/>
            <a:ext cx="1097280" cy="228600"/>
          </a:xfrm>
          <a:prstGeom prst="rect">
            <a:avLst/>
          </a:prstGeom>
          <a:noFill/>
          <a:ln/>
        </p:spPr>
        <p:txBody>
          <a:bodyPr wrap="square" lIns="0" tIns="0" rIns="0" bIns="0" rtlCol="0" anchor="ctr">
            <a:normAutofit/>
          </a:bodyPr>
          <a:lstStyle/>
          <a:p>
            <a:pPr algn="l" indent="0" marL="0">
              <a:buNone/>
            </a:pPr>
            <a:r>
              <a:rPr lang="en-US" sz="1000" b="1" spc="50" kern="0" dirty="0">
                <a:solidFill>
                  <a:srgbClr val="AF718F"/>
                </a:solidFill>
                <a:latin typeface="Aptos" pitchFamily="34" charset="0"/>
                <a:ea typeface="Aptos" pitchFamily="34" charset="-122"/>
                <a:cs typeface="Aptos" pitchFamily="34" charset="-120"/>
              </a:rPr>
              <a:t>PRIVATE</a:t>
            </a:r>
            <a:endParaRPr lang="en-US" sz="1000" dirty="0"/>
          </a:p>
        </p:txBody>
      </p:sp>
      <p:sp>
        <p:nvSpPr>
          <p:cNvPr id="21" name="Text 18"/>
          <p:cNvSpPr/>
          <p:nvPr/>
        </p:nvSpPr>
        <p:spPr>
          <a:xfrm>
            <a:off x="9418320" y="3621024"/>
            <a:ext cx="2112264" cy="228600"/>
          </a:xfrm>
          <a:prstGeom prst="rect">
            <a:avLst/>
          </a:prstGeom>
          <a:noFill/>
          <a:ln/>
        </p:spPr>
        <p:txBody>
          <a:bodyPr wrap="square" lIns="0" tIns="0" rIns="0" bIns="0" rtlCol="0" anchor="ctr">
            <a:normAutofit/>
          </a:bodyPr>
          <a:lstStyle/>
          <a:p>
            <a:pPr algn="l" indent="0" marL="0">
              <a:buNone/>
            </a:pPr>
            <a:r>
              <a:rPr lang="en-US" sz="1090" b="1" dirty="0">
                <a:solidFill>
                  <a:srgbClr val="382B42"/>
                </a:solidFill>
                <a:latin typeface="Aptos" pitchFamily="34" charset="0"/>
                <a:ea typeface="Aptos" pitchFamily="34" charset="-122"/>
                <a:cs typeface="Aptos" pitchFamily="34" charset="-120"/>
              </a:rPr>
              <a:t>Beauty + rest</a:t>
            </a:r>
            <a:endParaRPr lang="en-US" sz="1090" dirty="0"/>
          </a:p>
        </p:txBody>
      </p:sp>
      <p:sp>
        <p:nvSpPr>
          <p:cNvPr id="22" name="Text 19"/>
          <p:cNvSpPr/>
          <p:nvPr/>
        </p:nvSpPr>
        <p:spPr>
          <a:xfrm>
            <a:off x="8412480" y="3922776"/>
            <a:ext cx="3108960" cy="228600"/>
          </a:xfrm>
          <a:prstGeom prst="rect">
            <a:avLst/>
          </a:prstGeom>
          <a:noFill/>
          <a:ln/>
        </p:spPr>
        <p:txBody>
          <a:bodyPr wrap="square" lIns="0" tIns="0" rIns="0" bIns="0" rtlCol="0" anchor="ctr">
            <a:normAutofit/>
          </a:bodyPr>
          <a:lstStyle/>
          <a:p>
            <a:pPr algn="l" indent="0" marL="0">
              <a:buNone/>
            </a:pPr>
            <a:r>
              <a:rPr lang="en-US" sz="910" dirty="0">
                <a:solidFill>
                  <a:srgbClr val="786A7C"/>
                </a:solidFill>
                <a:latin typeface="Aptos" pitchFamily="34" charset="0"/>
                <a:ea typeface="Aptos" pitchFamily="34" charset="-122"/>
                <a:cs typeface="Aptos" pitchFamily="34" charset="-120"/>
              </a:rPr>
              <a:t>Aphrodite · Sophia · Selene · Moon</a:t>
            </a:r>
            <a:endParaRPr lang="en-US" sz="910" dirty="0"/>
          </a:p>
        </p:txBody>
      </p:sp>
      <p:sp>
        <p:nvSpPr>
          <p:cNvPr id="23" name="Shape 20"/>
          <p:cNvSpPr/>
          <p:nvPr/>
        </p:nvSpPr>
        <p:spPr>
          <a:xfrm>
            <a:off x="8247888" y="4389120"/>
            <a:ext cx="3419856" cy="758952"/>
          </a:xfrm>
          <a:prstGeom prst="roundRect">
            <a:avLst>
              <a:gd name="adj" fmla="val 9639"/>
            </a:avLst>
          </a:prstGeom>
          <a:solidFill>
            <a:srgbClr val="F6E8F3"/>
          </a:solidFill>
          <a:ln w="10160">
            <a:solidFill>
              <a:srgbClr val="E8D8E6"/>
            </a:solidFill>
            <a:prstDash val="solid"/>
          </a:ln>
        </p:spPr>
      </p:sp>
      <p:sp>
        <p:nvSpPr>
          <p:cNvPr id="24" name="Text 21"/>
          <p:cNvSpPr/>
          <p:nvPr/>
        </p:nvSpPr>
        <p:spPr>
          <a:xfrm>
            <a:off x="8403336" y="4485132"/>
            <a:ext cx="1097280" cy="228600"/>
          </a:xfrm>
          <a:prstGeom prst="rect">
            <a:avLst/>
          </a:prstGeom>
          <a:noFill/>
          <a:ln/>
        </p:spPr>
        <p:txBody>
          <a:bodyPr wrap="square" lIns="0" tIns="0" rIns="0" bIns="0" rtlCol="0" anchor="ctr">
            <a:normAutofit/>
          </a:bodyPr>
          <a:lstStyle/>
          <a:p>
            <a:pPr algn="l" indent="0" marL="0">
              <a:buNone/>
            </a:pPr>
            <a:r>
              <a:rPr lang="en-US" sz="1000" b="1" spc="50" kern="0" dirty="0">
                <a:solidFill>
                  <a:srgbClr val="AF718F"/>
                </a:solidFill>
                <a:latin typeface="Aptos" pitchFamily="34" charset="0"/>
                <a:ea typeface="Aptos" pitchFamily="34" charset="-122"/>
                <a:cs typeface="Aptos" pitchFamily="34" charset="-120"/>
              </a:rPr>
              <a:t>SOCIAL</a:t>
            </a:r>
            <a:endParaRPr lang="en-US" sz="1000" dirty="0"/>
          </a:p>
        </p:txBody>
      </p:sp>
      <p:sp>
        <p:nvSpPr>
          <p:cNvPr id="25" name="Text 22"/>
          <p:cNvSpPr/>
          <p:nvPr/>
        </p:nvSpPr>
        <p:spPr>
          <a:xfrm>
            <a:off x="9418320" y="4480560"/>
            <a:ext cx="2112264" cy="228600"/>
          </a:xfrm>
          <a:prstGeom prst="rect">
            <a:avLst/>
          </a:prstGeom>
          <a:noFill/>
          <a:ln/>
        </p:spPr>
        <p:txBody>
          <a:bodyPr wrap="square" lIns="0" tIns="0" rIns="0" bIns="0" rtlCol="0" anchor="ctr">
            <a:normAutofit/>
          </a:bodyPr>
          <a:lstStyle/>
          <a:p>
            <a:pPr algn="l" indent="0" marL="0">
              <a:buNone/>
            </a:pPr>
            <a:r>
              <a:rPr lang="en-US" sz="1090" b="1" dirty="0">
                <a:solidFill>
                  <a:srgbClr val="382B42"/>
                </a:solidFill>
                <a:latin typeface="Aptos" pitchFamily="34" charset="0"/>
                <a:ea typeface="Aptos" pitchFamily="34" charset="-122"/>
                <a:cs typeface="Aptos" pitchFamily="34" charset="-120"/>
              </a:rPr>
              <a:t>Connection + living</a:t>
            </a:r>
            <a:endParaRPr lang="en-US" sz="1090" dirty="0"/>
          </a:p>
        </p:txBody>
      </p:sp>
      <p:sp>
        <p:nvSpPr>
          <p:cNvPr id="26" name="Text 23"/>
          <p:cNvSpPr/>
          <p:nvPr/>
        </p:nvSpPr>
        <p:spPr>
          <a:xfrm>
            <a:off x="8412480" y="4782312"/>
            <a:ext cx="3108960" cy="228600"/>
          </a:xfrm>
          <a:prstGeom prst="rect">
            <a:avLst/>
          </a:prstGeom>
          <a:noFill/>
          <a:ln/>
        </p:spPr>
        <p:txBody>
          <a:bodyPr wrap="square" lIns="0" tIns="0" rIns="0" bIns="0" rtlCol="0" anchor="ctr">
            <a:normAutofit/>
          </a:bodyPr>
          <a:lstStyle/>
          <a:p>
            <a:pPr algn="l" indent="0" marL="0">
              <a:buNone/>
            </a:pPr>
            <a:r>
              <a:rPr lang="en-US" sz="910" dirty="0">
                <a:solidFill>
                  <a:srgbClr val="786A7C"/>
                </a:solidFill>
                <a:latin typeface="Aptos" pitchFamily="34" charset="0"/>
                <a:ea typeface="Aptos" pitchFamily="34" charset="-122"/>
                <a:cs typeface="Aptos" pitchFamily="34" charset="-120"/>
              </a:rPr>
              <a:t>Nimbus · Daedalus · Lyceum · Aegis · Oracle</a:t>
            </a:r>
            <a:endParaRPr lang="en-US" sz="910" dirty="0"/>
          </a:p>
        </p:txBody>
      </p:sp>
      <p:sp>
        <p:nvSpPr>
          <p:cNvPr id="27" name="Shape 24"/>
          <p:cNvSpPr/>
          <p:nvPr/>
        </p:nvSpPr>
        <p:spPr>
          <a:xfrm>
            <a:off x="8247888" y="5248656"/>
            <a:ext cx="3419856" cy="758952"/>
          </a:xfrm>
          <a:prstGeom prst="roundRect">
            <a:avLst>
              <a:gd name="adj" fmla="val 9639"/>
            </a:avLst>
          </a:prstGeom>
          <a:solidFill>
            <a:srgbClr val="FFFCFE"/>
          </a:solidFill>
          <a:ln w="10160">
            <a:solidFill>
              <a:srgbClr val="E8D8E6"/>
            </a:solidFill>
            <a:prstDash val="solid"/>
          </a:ln>
        </p:spPr>
      </p:sp>
      <p:sp>
        <p:nvSpPr>
          <p:cNvPr id="28" name="Text 25"/>
          <p:cNvSpPr/>
          <p:nvPr/>
        </p:nvSpPr>
        <p:spPr>
          <a:xfrm>
            <a:off x="8403336" y="5344668"/>
            <a:ext cx="1097280" cy="228600"/>
          </a:xfrm>
          <a:prstGeom prst="rect">
            <a:avLst/>
          </a:prstGeom>
          <a:noFill/>
          <a:ln/>
        </p:spPr>
        <p:txBody>
          <a:bodyPr wrap="square" lIns="0" tIns="0" rIns="0" bIns="0" rtlCol="0" anchor="ctr">
            <a:normAutofit/>
          </a:bodyPr>
          <a:lstStyle/>
          <a:p>
            <a:pPr algn="l" indent="0" marL="0">
              <a:buNone/>
            </a:pPr>
            <a:r>
              <a:rPr lang="en-US" sz="1000" b="1" spc="50" kern="0" dirty="0">
                <a:solidFill>
                  <a:srgbClr val="AF718F"/>
                </a:solidFill>
                <a:latin typeface="Aptos" pitchFamily="34" charset="0"/>
                <a:ea typeface="Aptos" pitchFamily="34" charset="-122"/>
                <a:cs typeface="Aptos" pitchFamily="34" charset="-120"/>
              </a:rPr>
              <a:t>OUTDOOR</a:t>
            </a:r>
            <a:endParaRPr lang="en-US" sz="1000" dirty="0"/>
          </a:p>
        </p:txBody>
      </p:sp>
      <p:sp>
        <p:nvSpPr>
          <p:cNvPr id="29" name="Text 26"/>
          <p:cNvSpPr/>
          <p:nvPr/>
        </p:nvSpPr>
        <p:spPr>
          <a:xfrm>
            <a:off x="9418320" y="5340096"/>
            <a:ext cx="2112264" cy="228600"/>
          </a:xfrm>
          <a:prstGeom prst="rect">
            <a:avLst/>
          </a:prstGeom>
          <a:noFill/>
          <a:ln/>
        </p:spPr>
        <p:txBody>
          <a:bodyPr wrap="square" lIns="0" tIns="0" rIns="0" bIns="0" rtlCol="0" anchor="ctr">
            <a:normAutofit/>
          </a:bodyPr>
          <a:lstStyle/>
          <a:p>
            <a:pPr algn="l" indent="0" marL="0">
              <a:buNone/>
            </a:pPr>
            <a:r>
              <a:rPr lang="en-US" sz="1090" b="1" dirty="0">
                <a:solidFill>
                  <a:srgbClr val="382B42"/>
                </a:solidFill>
                <a:latin typeface="Aptos" pitchFamily="34" charset="0"/>
                <a:ea typeface="Aptos" pitchFamily="34" charset="-122"/>
                <a:cs typeface="Aptos" pitchFamily="34" charset="-120"/>
              </a:rPr>
              <a:t>Nature + renewal</a:t>
            </a:r>
            <a:endParaRPr lang="en-US" sz="1090" dirty="0"/>
          </a:p>
        </p:txBody>
      </p:sp>
      <p:sp>
        <p:nvSpPr>
          <p:cNvPr id="30" name="Text 27"/>
          <p:cNvSpPr/>
          <p:nvPr/>
        </p:nvSpPr>
        <p:spPr>
          <a:xfrm>
            <a:off x="8412480" y="5641848"/>
            <a:ext cx="3108960" cy="228600"/>
          </a:xfrm>
          <a:prstGeom prst="rect">
            <a:avLst/>
          </a:prstGeom>
          <a:noFill/>
          <a:ln/>
        </p:spPr>
        <p:txBody>
          <a:bodyPr wrap="square" lIns="0" tIns="0" rIns="0" bIns="0" rtlCol="0" anchor="ctr">
            <a:normAutofit/>
          </a:bodyPr>
          <a:lstStyle/>
          <a:p>
            <a:pPr algn="l" indent="0" marL="0">
              <a:buNone/>
            </a:pPr>
            <a:r>
              <a:rPr lang="en-US" sz="910" dirty="0">
                <a:solidFill>
                  <a:srgbClr val="786A7C"/>
                </a:solidFill>
                <a:latin typeface="Aptos" pitchFamily="34" charset="0"/>
                <a:ea typeface="Aptos" pitchFamily="34" charset="-122"/>
                <a:cs typeface="Aptos" pitchFamily="34" charset="-120"/>
              </a:rPr>
              <a:t>Elysian · Persephone</a:t>
            </a:r>
            <a:endParaRPr lang="en-US" sz="91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BF6FA"/>
        </a:solidFill>
      </p:bgPr>
    </p:bg>
    <p:spTree>
      <p:nvGrpSpPr>
        <p:cNvPr id="1" name=""/>
        <p:cNvGrpSpPr/>
        <p:nvPr/>
      </p:nvGrpSpPr>
      <p:grpSpPr>
        <a:xfrm>
          <a:off x="0" y="0"/>
          <a:ext cx="0" cy="0"/>
          <a:chOff x="0" y="0"/>
          <a:chExt cx="0" cy="0"/>
        </a:xfrm>
      </p:grpSpPr>
      <p:sp>
        <p:nvSpPr>
          <p:cNvPr id="2" name="Shape 0"/>
          <p:cNvSpPr/>
          <p:nvPr/>
        </p:nvSpPr>
        <p:spPr>
          <a:xfrm>
            <a:off x="0" y="0"/>
            <a:ext cx="12191695" cy="51206"/>
          </a:xfrm>
          <a:prstGeom prst="rect">
            <a:avLst/>
          </a:prstGeom>
          <a:solidFill>
            <a:srgbClr val="AF718F"/>
          </a:solidFill>
          <a:ln w="12700">
            <a:solidFill>
              <a:srgbClr val="AF718F"/>
            </a:solidFill>
            <a:prstDash val="solid"/>
          </a:ln>
        </p:spPr>
      </p:sp>
      <p:sp>
        <p:nvSpPr>
          <p:cNvPr id="3" name="Text 1"/>
          <p:cNvSpPr/>
          <p:nvPr/>
        </p:nvSpPr>
        <p:spPr>
          <a:xfrm>
            <a:off x="484632" y="201168"/>
            <a:ext cx="4206240" cy="256032"/>
          </a:xfrm>
          <a:prstGeom prst="rect">
            <a:avLst/>
          </a:prstGeom>
          <a:noFill/>
          <a:ln/>
        </p:spPr>
        <p:txBody>
          <a:bodyPr wrap="square" lIns="0" tIns="0" rIns="0" bIns="0" rtlCol="0" anchor="ctr">
            <a:normAutofit/>
          </a:bodyPr>
          <a:lstStyle/>
          <a:p>
            <a:pPr algn="l" indent="0" marL="0">
              <a:buNone/>
            </a:pPr>
            <a:r>
              <a:rPr lang="en-US" sz="1000" b="1" spc="120" kern="0" dirty="0">
                <a:solidFill>
                  <a:srgbClr val="AF718F"/>
                </a:solidFill>
                <a:latin typeface="Aptos" pitchFamily="34" charset="0"/>
                <a:ea typeface="Aptos" pitchFamily="34" charset="-122"/>
                <a:cs typeface="Aptos" pitchFamily="34" charset="-120"/>
              </a:rPr>
              <a:t>✧ THE OLYMPIAN SKY PALACE</a:t>
            </a:r>
            <a:endParaRPr lang="en-US" sz="1000" dirty="0"/>
          </a:p>
        </p:txBody>
      </p:sp>
      <p:sp>
        <p:nvSpPr>
          <p:cNvPr id="4" name="Text 2"/>
          <p:cNvSpPr/>
          <p:nvPr/>
        </p:nvSpPr>
        <p:spPr>
          <a:xfrm>
            <a:off x="9253728" y="201168"/>
            <a:ext cx="2468880" cy="237744"/>
          </a:xfrm>
          <a:prstGeom prst="rect">
            <a:avLst/>
          </a:prstGeom>
          <a:noFill/>
          <a:ln/>
        </p:spPr>
        <p:txBody>
          <a:bodyPr wrap="square" lIns="0" tIns="0" rIns="0" bIns="0" rtlCol="0" anchor="ctr">
            <a:normAutofit/>
          </a:bodyPr>
          <a:lstStyle/>
          <a:p>
            <a:pPr algn="r" indent="0" marL="0">
              <a:buNone/>
            </a:pPr>
            <a:r>
              <a:rPr lang="en-US" sz="900" spc="100" kern="0" dirty="0">
                <a:solidFill>
                  <a:srgbClr val="786A7C"/>
                </a:solidFill>
                <a:latin typeface="Aptos" pitchFamily="34" charset="0"/>
                <a:ea typeface="Aptos" pitchFamily="34" charset="-122"/>
                <a:cs typeface="Aptos" pitchFamily="34" charset="-120"/>
              </a:rPr>
              <a:t>ARCHITECTURE</a:t>
            </a:r>
            <a:endParaRPr lang="en-US" sz="900" dirty="0"/>
          </a:p>
        </p:txBody>
      </p:sp>
      <p:sp>
        <p:nvSpPr>
          <p:cNvPr id="5" name="Shape 3"/>
          <p:cNvSpPr/>
          <p:nvPr/>
        </p:nvSpPr>
        <p:spPr>
          <a:xfrm>
            <a:off x="484632" y="6524244"/>
            <a:ext cx="11219688" cy="0"/>
          </a:xfrm>
          <a:prstGeom prst="line">
            <a:avLst/>
          </a:prstGeom>
          <a:noFill/>
          <a:ln w="8890">
            <a:solidFill>
              <a:srgbClr val="E8D8E6"/>
            </a:solidFill>
            <a:prstDash val="solid"/>
          </a:ln>
        </p:spPr>
      </p:sp>
      <p:sp>
        <p:nvSpPr>
          <p:cNvPr id="6" name="Text 4"/>
          <p:cNvSpPr/>
          <p:nvPr/>
        </p:nvSpPr>
        <p:spPr>
          <a:xfrm>
            <a:off x="484632" y="6556248"/>
            <a:ext cx="5486400" cy="155448"/>
          </a:xfrm>
          <a:prstGeom prst="rect">
            <a:avLst/>
          </a:prstGeom>
          <a:noFill/>
          <a:ln/>
        </p:spPr>
        <p:txBody>
          <a:bodyPr wrap="square" lIns="0" tIns="0" rIns="0" bIns="0" rtlCol="0" anchor="ctr">
            <a:normAutofit/>
          </a:bodyPr>
          <a:lstStyle/>
          <a:p>
            <a:pPr algn="l" indent="0" marL="0">
              <a:buNone/>
            </a:pPr>
            <a:r>
              <a:rPr lang="en-US" sz="780" spc="50" kern="0" dirty="0">
                <a:solidFill>
                  <a:srgbClr val="927F96"/>
                </a:solidFill>
                <a:latin typeface="Aptos" pitchFamily="34" charset="0"/>
                <a:ea typeface="Aptos" pitchFamily="34" charset="-122"/>
                <a:cs typeface="Aptos" pitchFamily="34" charset="-120"/>
              </a:rPr>
              <a:t>THE PRINCESS EDITION   •   AI + ROBOTICS + SOLAR</a:t>
            </a:r>
            <a:endParaRPr lang="en-US" sz="780" dirty="0"/>
          </a:p>
        </p:txBody>
      </p:sp>
      <p:sp>
        <p:nvSpPr>
          <p:cNvPr id="7" name="Text 5"/>
          <p:cNvSpPr/>
          <p:nvPr/>
        </p:nvSpPr>
        <p:spPr>
          <a:xfrm>
            <a:off x="10625328" y="6556248"/>
            <a:ext cx="1051560" cy="155448"/>
          </a:xfrm>
          <a:prstGeom prst="rect">
            <a:avLst/>
          </a:prstGeom>
          <a:noFill/>
          <a:ln/>
        </p:spPr>
        <p:txBody>
          <a:bodyPr wrap="square" lIns="0" tIns="0" rIns="0" bIns="0" rtlCol="0" anchor="ctr">
            <a:normAutofit/>
          </a:bodyPr>
          <a:lstStyle/>
          <a:p>
            <a:pPr algn="r" indent="0" marL="0">
              <a:buNone/>
            </a:pPr>
            <a:r>
              <a:rPr lang="en-US" sz="800" dirty="0">
                <a:solidFill>
                  <a:srgbClr val="927F96"/>
                </a:solidFill>
                <a:latin typeface="Aptos" pitchFamily="34" charset="0"/>
                <a:ea typeface="Aptos" pitchFamily="34" charset="-122"/>
                <a:cs typeface="Aptos" pitchFamily="34" charset="-120"/>
              </a:rPr>
              <a:t>04  /  27</a:t>
            </a:r>
            <a:endParaRPr lang="en-US" sz="800" dirty="0"/>
          </a:p>
        </p:txBody>
      </p:sp>
      <p:sp>
        <p:nvSpPr>
          <p:cNvPr id="8" name="Text 6"/>
          <p:cNvSpPr/>
          <p:nvPr/>
        </p:nvSpPr>
        <p:spPr>
          <a:xfrm>
            <a:off x="512064" y="621792"/>
            <a:ext cx="11155680" cy="603504"/>
          </a:xfrm>
          <a:prstGeom prst="rect">
            <a:avLst/>
          </a:prstGeom>
          <a:noFill/>
          <a:ln/>
        </p:spPr>
        <p:txBody>
          <a:bodyPr wrap="square" lIns="0" tIns="0" rIns="0" bIns="0" rtlCol="0" anchor="ctr">
            <a:normAutofit/>
          </a:bodyPr>
          <a:lstStyle/>
          <a:p>
            <a:pPr algn="l" indent="0" marL="0">
              <a:buNone/>
            </a:pPr>
            <a:r>
              <a:rPr lang="en-US" sz="3100" dirty="0">
                <a:solidFill>
                  <a:srgbClr val="382B42"/>
                </a:solidFill>
                <a:latin typeface="Georgia" pitchFamily="34" charset="0"/>
                <a:ea typeface="Georgia" pitchFamily="34" charset="-122"/>
                <a:cs typeface="Georgia" pitchFamily="34" charset="-120"/>
              </a:rPr>
              <a:t>A visual language of ancient myth + future craft</a:t>
            </a:r>
            <a:endParaRPr lang="en-US" sz="3100" dirty="0"/>
          </a:p>
        </p:txBody>
      </p:sp>
      <p:sp>
        <p:nvSpPr>
          <p:cNvPr id="9" name="Text 7"/>
          <p:cNvSpPr/>
          <p:nvPr/>
        </p:nvSpPr>
        <p:spPr>
          <a:xfrm>
            <a:off x="539496" y="1243584"/>
            <a:ext cx="10972800" cy="384048"/>
          </a:xfrm>
          <a:prstGeom prst="rect">
            <a:avLst/>
          </a:prstGeom>
          <a:noFill/>
          <a:ln/>
        </p:spPr>
        <p:txBody>
          <a:bodyPr wrap="square" lIns="0" tIns="0" rIns="0" bIns="0" rtlCol="0" anchor="ctr">
            <a:normAutofit/>
          </a:bodyPr>
          <a:lstStyle/>
          <a:p>
            <a:pPr algn="l" indent="0" marL="0">
              <a:buNone/>
            </a:pPr>
            <a:r>
              <a:rPr lang="en-US" sz="1320" dirty="0">
                <a:solidFill>
                  <a:srgbClr val="786A7C"/>
                </a:solidFill>
                <a:latin typeface="Aptos" pitchFamily="34" charset="0"/>
                <a:ea typeface="Aptos" pitchFamily="34" charset="-122"/>
                <a:cs typeface="Aptos" pitchFamily="34" charset="-120"/>
              </a:rPr>
              <a:t>Ornament is meaningful; technology is integrated into the architecture.</a:t>
            </a:r>
            <a:endParaRPr lang="en-US" sz="1320" dirty="0"/>
          </a:p>
        </p:txBody>
      </p:sp>
      <p:sp>
        <p:nvSpPr>
          <p:cNvPr id="10" name="Shape 8"/>
          <p:cNvSpPr/>
          <p:nvPr/>
        </p:nvSpPr>
        <p:spPr>
          <a:xfrm>
            <a:off x="530352" y="1783080"/>
            <a:ext cx="5532120" cy="1828800"/>
          </a:xfrm>
          <a:prstGeom prst="roundRect">
            <a:avLst>
              <a:gd name="adj" fmla="val 6000"/>
            </a:avLst>
          </a:prstGeom>
          <a:solidFill>
            <a:srgbClr val="FFFCFE"/>
          </a:solidFill>
          <a:ln w="10160">
            <a:solidFill>
              <a:srgbClr val="E8D8E6"/>
            </a:solidFill>
            <a:prstDash val="solid"/>
          </a:ln>
        </p:spPr>
      </p:sp>
      <p:sp>
        <p:nvSpPr>
          <p:cNvPr id="11" name="Shape 9"/>
          <p:cNvSpPr/>
          <p:nvPr/>
        </p:nvSpPr>
        <p:spPr>
          <a:xfrm>
            <a:off x="704088" y="2002536"/>
            <a:ext cx="64008" cy="1335024"/>
          </a:xfrm>
          <a:prstGeom prst="rect">
            <a:avLst/>
          </a:prstGeom>
          <a:solidFill>
            <a:srgbClr val="AF718F"/>
          </a:solidFill>
          <a:ln w="12700">
            <a:solidFill>
              <a:srgbClr val="AF718F"/>
            </a:solidFill>
            <a:prstDash val="solid"/>
          </a:ln>
        </p:spPr>
      </p:sp>
      <p:sp>
        <p:nvSpPr>
          <p:cNvPr id="12" name="Text 10"/>
          <p:cNvSpPr/>
          <p:nvPr/>
        </p:nvSpPr>
        <p:spPr>
          <a:xfrm>
            <a:off x="950976" y="2029968"/>
            <a:ext cx="4782312" cy="365760"/>
          </a:xfrm>
          <a:prstGeom prst="rect">
            <a:avLst/>
          </a:prstGeom>
          <a:noFill/>
          <a:ln/>
        </p:spPr>
        <p:txBody>
          <a:bodyPr wrap="square" lIns="0" tIns="0" rIns="0" bIns="0" rtlCol="0" anchor="ctr">
            <a:normAutofit/>
          </a:bodyPr>
          <a:lstStyle/>
          <a:p>
            <a:pPr algn="l" indent="0" marL="0">
              <a:buNone/>
            </a:pPr>
            <a:r>
              <a:rPr lang="en-US" sz="1480" b="1" spc="70" kern="0" dirty="0">
                <a:solidFill>
                  <a:srgbClr val="84456A"/>
                </a:solidFill>
                <a:latin typeface="Aptos" pitchFamily="34" charset="0"/>
                <a:ea typeface="Aptos" pitchFamily="34" charset="-122"/>
                <a:cs typeface="Aptos" pitchFamily="34" charset="-120"/>
              </a:rPr>
              <a:t>GOTHIC RHYTHM</a:t>
            </a:r>
            <a:endParaRPr lang="en-US" sz="1480" dirty="0"/>
          </a:p>
        </p:txBody>
      </p:sp>
      <p:sp>
        <p:nvSpPr>
          <p:cNvPr id="13" name="Text 11"/>
          <p:cNvSpPr/>
          <p:nvPr/>
        </p:nvSpPr>
        <p:spPr>
          <a:xfrm>
            <a:off x="950976" y="2560320"/>
            <a:ext cx="4663440" cy="768096"/>
          </a:xfrm>
          <a:prstGeom prst="rect">
            <a:avLst/>
          </a:prstGeom>
          <a:noFill/>
          <a:ln/>
        </p:spPr>
        <p:txBody>
          <a:bodyPr wrap="square" lIns="0" tIns="0" rIns="0" bIns="0" rtlCol="0" anchor="t">
            <a:normAutofit/>
          </a:bodyPr>
          <a:lstStyle/>
          <a:p>
            <a:pPr algn="l" indent="0" marL="0">
              <a:buNone/>
            </a:pPr>
            <a:r>
              <a:rPr lang="en-US" sz="1410" dirty="0">
                <a:solidFill>
                  <a:srgbClr val="382B42"/>
                </a:solidFill>
                <a:latin typeface="Aptos" pitchFamily="34" charset="0"/>
                <a:ea typeface="Aptos" pitchFamily="34" charset="-122"/>
                <a:cs typeface="Aptos" pitchFamily="34" charset="-120"/>
              </a:rPr>
              <a:t>Pointed arches, vertical piers, star motifs and repeating tracery.</a:t>
            </a:r>
            <a:endParaRPr lang="en-US" sz="1410" dirty="0"/>
          </a:p>
        </p:txBody>
      </p:sp>
      <p:sp>
        <p:nvSpPr>
          <p:cNvPr id="14" name="Shape 12"/>
          <p:cNvSpPr/>
          <p:nvPr/>
        </p:nvSpPr>
        <p:spPr>
          <a:xfrm>
            <a:off x="6281928" y="1783080"/>
            <a:ext cx="5532120" cy="1828800"/>
          </a:xfrm>
          <a:prstGeom prst="roundRect">
            <a:avLst>
              <a:gd name="adj" fmla="val 6000"/>
            </a:avLst>
          </a:prstGeom>
          <a:solidFill>
            <a:srgbClr val="FFFCFE"/>
          </a:solidFill>
          <a:ln w="10160">
            <a:solidFill>
              <a:srgbClr val="E8D8E6"/>
            </a:solidFill>
            <a:prstDash val="solid"/>
          </a:ln>
        </p:spPr>
      </p:sp>
      <p:sp>
        <p:nvSpPr>
          <p:cNvPr id="15" name="Shape 13"/>
          <p:cNvSpPr/>
          <p:nvPr/>
        </p:nvSpPr>
        <p:spPr>
          <a:xfrm>
            <a:off x="6455664" y="2002536"/>
            <a:ext cx="64008" cy="1335024"/>
          </a:xfrm>
          <a:prstGeom prst="rect">
            <a:avLst/>
          </a:prstGeom>
          <a:solidFill>
            <a:srgbClr val="B16A93"/>
          </a:solidFill>
          <a:ln w="12700">
            <a:solidFill>
              <a:srgbClr val="B16A93"/>
            </a:solidFill>
            <a:prstDash val="solid"/>
          </a:ln>
        </p:spPr>
      </p:sp>
      <p:sp>
        <p:nvSpPr>
          <p:cNvPr id="16" name="Text 14"/>
          <p:cNvSpPr/>
          <p:nvPr/>
        </p:nvSpPr>
        <p:spPr>
          <a:xfrm>
            <a:off x="6702552" y="2029968"/>
            <a:ext cx="4782312" cy="365760"/>
          </a:xfrm>
          <a:prstGeom prst="rect">
            <a:avLst/>
          </a:prstGeom>
          <a:noFill/>
          <a:ln/>
        </p:spPr>
        <p:txBody>
          <a:bodyPr wrap="square" lIns="0" tIns="0" rIns="0" bIns="0" rtlCol="0" anchor="ctr">
            <a:normAutofit/>
          </a:bodyPr>
          <a:lstStyle/>
          <a:p>
            <a:pPr algn="l" indent="0" marL="0">
              <a:buNone/>
            </a:pPr>
            <a:r>
              <a:rPr lang="en-US" sz="1480" b="1" spc="70" kern="0" dirty="0">
                <a:solidFill>
                  <a:srgbClr val="84456A"/>
                </a:solidFill>
                <a:latin typeface="Aptos" pitchFamily="34" charset="0"/>
                <a:ea typeface="Aptos" pitchFamily="34" charset="-122"/>
                <a:cs typeface="Aptos" pitchFamily="34" charset="-120"/>
              </a:rPr>
              <a:t>COUTURE WARMTH</a:t>
            </a:r>
            <a:endParaRPr lang="en-US" sz="1480" dirty="0"/>
          </a:p>
        </p:txBody>
      </p:sp>
      <p:sp>
        <p:nvSpPr>
          <p:cNvPr id="17" name="Text 15"/>
          <p:cNvSpPr/>
          <p:nvPr/>
        </p:nvSpPr>
        <p:spPr>
          <a:xfrm>
            <a:off x="6702552" y="2560320"/>
            <a:ext cx="4663440" cy="768096"/>
          </a:xfrm>
          <a:prstGeom prst="rect">
            <a:avLst/>
          </a:prstGeom>
          <a:noFill/>
          <a:ln/>
        </p:spPr>
        <p:txBody>
          <a:bodyPr wrap="square" lIns="0" tIns="0" rIns="0" bIns="0" rtlCol="0" anchor="t">
            <a:normAutofit/>
          </a:bodyPr>
          <a:lstStyle/>
          <a:p>
            <a:pPr algn="l" indent="0" marL="0">
              <a:buNone/>
            </a:pPr>
            <a:r>
              <a:rPr lang="en-US" sz="1410" dirty="0">
                <a:solidFill>
                  <a:srgbClr val="382B42"/>
                </a:solidFill>
                <a:latin typeface="Aptos" pitchFamily="34" charset="0"/>
                <a:ea typeface="Aptos" pitchFamily="34" charset="-122"/>
                <a:cs typeface="Aptos" pitchFamily="34" charset="-120"/>
              </a:rPr>
              <a:t>Ivory lacquer, champagne brass, blush velvet and fluted finishes.</a:t>
            </a:r>
            <a:endParaRPr lang="en-US" sz="1410" dirty="0"/>
          </a:p>
        </p:txBody>
      </p:sp>
      <p:sp>
        <p:nvSpPr>
          <p:cNvPr id="18" name="Shape 16"/>
          <p:cNvSpPr/>
          <p:nvPr/>
        </p:nvSpPr>
        <p:spPr>
          <a:xfrm>
            <a:off x="530352" y="3794760"/>
            <a:ext cx="5532120" cy="1828800"/>
          </a:xfrm>
          <a:prstGeom prst="roundRect">
            <a:avLst>
              <a:gd name="adj" fmla="val 6000"/>
            </a:avLst>
          </a:prstGeom>
          <a:solidFill>
            <a:srgbClr val="FFFCFE"/>
          </a:solidFill>
          <a:ln w="10160">
            <a:solidFill>
              <a:srgbClr val="E8D8E6"/>
            </a:solidFill>
            <a:prstDash val="solid"/>
          </a:ln>
        </p:spPr>
      </p:sp>
      <p:sp>
        <p:nvSpPr>
          <p:cNvPr id="19" name="Shape 17"/>
          <p:cNvSpPr/>
          <p:nvPr/>
        </p:nvSpPr>
        <p:spPr>
          <a:xfrm>
            <a:off x="704088" y="4014216"/>
            <a:ext cx="64008" cy="1335024"/>
          </a:xfrm>
          <a:prstGeom prst="rect">
            <a:avLst/>
          </a:prstGeom>
          <a:solidFill>
            <a:srgbClr val="52769F"/>
          </a:solidFill>
          <a:ln w="12700">
            <a:solidFill>
              <a:srgbClr val="52769F"/>
            </a:solidFill>
            <a:prstDash val="solid"/>
          </a:ln>
        </p:spPr>
      </p:sp>
      <p:sp>
        <p:nvSpPr>
          <p:cNvPr id="20" name="Text 18"/>
          <p:cNvSpPr/>
          <p:nvPr/>
        </p:nvSpPr>
        <p:spPr>
          <a:xfrm>
            <a:off x="950976" y="4041648"/>
            <a:ext cx="4782312" cy="365760"/>
          </a:xfrm>
          <a:prstGeom prst="rect">
            <a:avLst/>
          </a:prstGeom>
          <a:noFill/>
          <a:ln/>
        </p:spPr>
        <p:txBody>
          <a:bodyPr wrap="square" lIns="0" tIns="0" rIns="0" bIns="0" rtlCol="0" anchor="ctr">
            <a:normAutofit/>
          </a:bodyPr>
          <a:lstStyle/>
          <a:p>
            <a:pPr algn="l" indent="0" marL="0">
              <a:buNone/>
            </a:pPr>
            <a:r>
              <a:rPr lang="en-US" sz="1480" b="1" spc="70" kern="0" dirty="0">
                <a:solidFill>
                  <a:srgbClr val="84456A"/>
                </a:solidFill>
                <a:latin typeface="Aptos" pitchFamily="34" charset="0"/>
                <a:ea typeface="Aptos" pitchFamily="34" charset="-122"/>
                <a:cs typeface="Aptos" pitchFamily="34" charset="-120"/>
              </a:rPr>
              <a:t>THE CITY AS ART</a:t>
            </a:r>
            <a:endParaRPr lang="en-US" sz="1480" dirty="0"/>
          </a:p>
        </p:txBody>
      </p:sp>
      <p:sp>
        <p:nvSpPr>
          <p:cNvPr id="21" name="Text 19"/>
          <p:cNvSpPr/>
          <p:nvPr/>
        </p:nvSpPr>
        <p:spPr>
          <a:xfrm>
            <a:off x="950976" y="4572000"/>
            <a:ext cx="4663440" cy="768096"/>
          </a:xfrm>
          <a:prstGeom prst="rect">
            <a:avLst/>
          </a:prstGeom>
          <a:noFill/>
          <a:ln/>
        </p:spPr>
        <p:txBody>
          <a:bodyPr wrap="square" lIns="0" tIns="0" rIns="0" bIns="0" rtlCol="0" anchor="t">
            <a:normAutofit/>
          </a:bodyPr>
          <a:lstStyle/>
          <a:p>
            <a:pPr algn="l" indent="0" marL="0">
              <a:buNone/>
            </a:pPr>
            <a:r>
              <a:rPr lang="en-US" sz="1410" dirty="0">
                <a:solidFill>
                  <a:srgbClr val="382B42"/>
                </a:solidFill>
                <a:latin typeface="Aptos" pitchFamily="34" charset="0"/>
                <a:ea typeface="Aptos" pitchFamily="34" charset="-122"/>
                <a:cs typeface="Aptos" pitchFamily="34" charset="-120"/>
              </a:rPr>
              <a:t>High-performance panoramic glazing frames the river and urban lights.</a:t>
            </a:r>
            <a:endParaRPr lang="en-US" sz="1410" dirty="0"/>
          </a:p>
        </p:txBody>
      </p:sp>
      <p:sp>
        <p:nvSpPr>
          <p:cNvPr id="22" name="Shape 20"/>
          <p:cNvSpPr/>
          <p:nvPr/>
        </p:nvSpPr>
        <p:spPr>
          <a:xfrm>
            <a:off x="6281928" y="3794760"/>
            <a:ext cx="5532120" cy="1828800"/>
          </a:xfrm>
          <a:prstGeom prst="roundRect">
            <a:avLst>
              <a:gd name="adj" fmla="val 6000"/>
            </a:avLst>
          </a:prstGeom>
          <a:solidFill>
            <a:srgbClr val="FFFCFE"/>
          </a:solidFill>
          <a:ln w="10160">
            <a:solidFill>
              <a:srgbClr val="E8D8E6"/>
            </a:solidFill>
            <a:prstDash val="solid"/>
          </a:ln>
        </p:spPr>
      </p:sp>
      <p:sp>
        <p:nvSpPr>
          <p:cNvPr id="23" name="Shape 21"/>
          <p:cNvSpPr/>
          <p:nvPr/>
        </p:nvSpPr>
        <p:spPr>
          <a:xfrm>
            <a:off x="6455664" y="4014216"/>
            <a:ext cx="64008" cy="1335024"/>
          </a:xfrm>
          <a:prstGeom prst="rect">
            <a:avLst/>
          </a:prstGeom>
          <a:solidFill>
            <a:srgbClr val="4C8686"/>
          </a:solidFill>
          <a:ln w="12700">
            <a:solidFill>
              <a:srgbClr val="4C8686"/>
            </a:solidFill>
            <a:prstDash val="solid"/>
          </a:ln>
        </p:spPr>
      </p:sp>
      <p:sp>
        <p:nvSpPr>
          <p:cNvPr id="24" name="Text 22"/>
          <p:cNvSpPr/>
          <p:nvPr/>
        </p:nvSpPr>
        <p:spPr>
          <a:xfrm>
            <a:off x="6702552" y="4041648"/>
            <a:ext cx="4782312" cy="365760"/>
          </a:xfrm>
          <a:prstGeom prst="rect">
            <a:avLst/>
          </a:prstGeom>
          <a:noFill/>
          <a:ln/>
        </p:spPr>
        <p:txBody>
          <a:bodyPr wrap="square" lIns="0" tIns="0" rIns="0" bIns="0" rtlCol="0" anchor="ctr">
            <a:normAutofit/>
          </a:bodyPr>
          <a:lstStyle/>
          <a:p>
            <a:pPr algn="l" indent="0" marL="0">
              <a:buNone/>
            </a:pPr>
            <a:r>
              <a:rPr lang="en-US" sz="1480" b="1" spc="70" kern="0" dirty="0">
                <a:solidFill>
                  <a:srgbClr val="84456A"/>
                </a:solidFill>
                <a:latin typeface="Aptos" pitchFamily="34" charset="0"/>
                <a:ea typeface="Aptos" pitchFamily="34" charset="-122"/>
                <a:cs typeface="Aptos" pitchFamily="34" charset="-120"/>
              </a:rPr>
              <a:t>LUMINOUS TECHNOLOGY</a:t>
            </a:r>
            <a:endParaRPr lang="en-US" sz="1480" dirty="0"/>
          </a:p>
        </p:txBody>
      </p:sp>
      <p:sp>
        <p:nvSpPr>
          <p:cNvPr id="25" name="Text 23"/>
          <p:cNvSpPr/>
          <p:nvPr/>
        </p:nvSpPr>
        <p:spPr>
          <a:xfrm>
            <a:off x="6702552" y="4572000"/>
            <a:ext cx="4663440" cy="768096"/>
          </a:xfrm>
          <a:prstGeom prst="rect">
            <a:avLst/>
          </a:prstGeom>
          <a:noFill/>
          <a:ln/>
        </p:spPr>
        <p:txBody>
          <a:bodyPr wrap="square" lIns="0" tIns="0" rIns="0" bIns="0" rtlCol="0" anchor="t">
            <a:normAutofit/>
          </a:bodyPr>
          <a:lstStyle/>
          <a:p>
            <a:pPr algn="l" indent="0" marL="0">
              <a:buNone/>
            </a:pPr>
            <a:r>
              <a:rPr lang="en-US" sz="1410" dirty="0">
                <a:solidFill>
                  <a:srgbClr val="382B42"/>
                </a:solidFill>
                <a:latin typeface="Aptos" pitchFamily="34" charset="0"/>
                <a:ea typeface="Aptos" pitchFamily="34" charset="-122"/>
                <a:cs typeface="Aptos" pitchFamily="34" charset="-120"/>
              </a:rPr>
              <a:t>Holographic interfaces, glass displays and robots sit within a timeless shell.</a:t>
            </a:r>
            <a:endParaRPr lang="en-US" sz="141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BF6FA"/>
        </a:solidFill>
      </p:bgPr>
    </p:bg>
    <p:spTree>
      <p:nvGrpSpPr>
        <p:cNvPr id="1" name=""/>
        <p:cNvGrpSpPr/>
        <p:nvPr/>
      </p:nvGrpSpPr>
      <p:grpSpPr>
        <a:xfrm>
          <a:off x="0" y="0"/>
          <a:ext cx="0" cy="0"/>
          <a:chOff x="0" y="0"/>
          <a:chExt cx="0" cy="0"/>
        </a:xfrm>
      </p:grpSpPr>
      <p:sp>
        <p:nvSpPr>
          <p:cNvPr id="2" name="Shape 0"/>
          <p:cNvSpPr/>
          <p:nvPr/>
        </p:nvSpPr>
        <p:spPr>
          <a:xfrm>
            <a:off x="0" y="0"/>
            <a:ext cx="12191695" cy="51206"/>
          </a:xfrm>
          <a:prstGeom prst="rect">
            <a:avLst/>
          </a:prstGeom>
          <a:solidFill>
            <a:srgbClr val="AF718F"/>
          </a:solidFill>
          <a:ln w="12700">
            <a:solidFill>
              <a:srgbClr val="AF718F"/>
            </a:solidFill>
            <a:prstDash val="solid"/>
          </a:ln>
        </p:spPr>
      </p:sp>
      <p:sp>
        <p:nvSpPr>
          <p:cNvPr id="3" name="Text 1"/>
          <p:cNvSpPr/>
          <p:nvPr/>
        </p:nvSpPr>
        <p:spPr>
          <a:xfrm>
            <a:off x="484632" y="201168"/>
            <a:ext cx="4206240" cy="256032"/>
          </a:xfrm>
          <a:prstGeom prst="rect">
            <a:avLst/>
          </a:prstGeom>
          <a:noFill/>
          <a:ln/>
        </p:spPr>
        <p:txBody>
          <a:bodyPr wrap="square" lIns="0" tIns="0" rIns="0" bIns="0" rtlCol="0" anchor="ctr">
            <a:normAutofit/>
          </a:bodyPr>
          <a:lstStyle/>
          <a:p>
            <a:pPr algn="l" indent="0" marL="0">
              <a:buNone/>
            </a:pPr>
            <a:r>
              <a:rPr lang="en-US" sz="1000" b="1" spc="120" kern="0" dirty="0">
                <a:solidFill>
                  <a:srgbClr val="AF718F"/>
                </a:solidFill>
                <a:latin typeface="Aptos" pitchFamily="34" charset="0"/>
                <a:ea typeface="Aptos" pitchFamily="34" charset="-122"/>
                <a:cs typeface="Aptos" pitchFamily="34" charset="-120"/>
              </a:rPr>
              <a:t>✧ THE OLYMPIAN SKY PALACE</a:t>
            </a:r>
            <a:endParaRPr lang="en-US" sz="1000" dirty="0"/>
          </a:p>
        </p:txBody>
      </p:sp>
      <p:sp>
        <p:nvSpPr>
          <p:cNvPr id="4" name="Text 2"/>
          <p:cNvSpPr/>
          <p:nvPr/>
        </p:nvSpPr>
        <p:spPr>
          <a:xfrm>
            <a:off x="9253728" y="201168"/>
            <a:ext cx="2468880" cy="237744"/>
          </a:xfrm>
          <a:prstGeom prst="rect">
            <a:avLst/>
          </a:prstGeom>
          <a:noFill/>
          <a:ln/>
        </p:spPr>
        <p:txBody>
          <a:bodyPr wrap="square" lIns="0" tIns="0" rIns="0" bIns="0" rtlCol="0" anchor="ctr">
            <a:normAutofit/>
          </a:bodyPr>
          <a:lstStyle/>
          <a:p>
            <a:pPr algn="r" indent="0" marL="0">
              <a:buNone/>
            </a:pPr>
            <a:r>
              <a:rPr lang="en-US" sz="900" spc="100" kern="0" dirty="0">
                <a:solidFill>
                  <a:srgbClr val="786A7C"/>
                </a:solidFill>
                <a:latin typeface="Aptos" pitchFamily="34" charset="0"/>
                <a:ea typeface="Aptos" pitchFamily="34" charset="-122"/>
                <a:cs typeface="Aptos" pitchFamily="34" charset="-120"/>
              </a:rPr>
              <a:t>SMART-HOME ARCHITECTURE</a:t>
            </a:r>
            <a:endParaRPr lang="en-US" sz="900" dirty="0"/>
          </a:p>
        </p:txBody>
      </p:sp>
      <p:sp>
        <p:nvSpPr>
          <p:cNvPr id="5" name="Shape 3"/>
          <p:cNvSpPr/>
          <p:nvPr/>
        </p:nvSpPr>
        <p:spPr>
          <a:xfrm>
            <a:off x="484632" y="6524244"/>
            <a:ext cx="11219688" cy="0"/>
          </a:xfrm>
          <a:prstGeom prst="line">
            <a:avLst/>
          </a:prstGeom>
          <a:noFill/>
          <a:ln w="8890">
            <a:solidFill>
              <a:srgbClr val="E8D8E6"/>
            </a:solidFill>
            <a:prstDash val="solid"/>
          </a:ln>
        </p:spPr>
      </p:sp>
      <p:sp>
        <p:nvSpPr>
          <p:cNvPr id="6" name="Text 4"/>
          <p:cNvSpPr/>
          <p:nvPr/>
        </p:nvSpPr>
        <p:spPr>
          <a:xfrm>
            <a:off x="484632" y="6556248"/>
            <a:ext cx="5486400" cy="155448"/>
          </a:xfrm>
          <a:prstGeom prst="rect">
            <a:avLst/>
          </a:prstGeom>
          <a:noFill/>
          <a:ln/>
        </p:spPr>
        <p:txBody>
          <a:bodyPr wrap="square" lIns="0" tIns="0" rIns="0" bIns="0" rtlCol="0" anchor="ctr">
            <a:normAutofit/>
          </a:bodyPr>
          <a:lstStyle/>
          <a:p>
            <a:pPr algn="l" indent="0" marL="0">
              <a:buNone/>
            </a:pPr>
            <a:r>
              <a:rPr lang="en-US" sz="780" spc="50" kern="0" dirty="0">
                <a:solidFill>
                  <a:srgbClr val="927F96"/>
                </a:solidFill>
                <a:latin typeface="Aptos" pitchFamily="34" charset="0"/>
                <a:ea typeface="Aptos" pitchFamily="34" charset="-122"/>
                <a:cs typeface="Aptos" pitchFamily="34" charset="-120"/>
              </a:rPr>
              <a:t>THE PRINCESS EDITION   •   AI + ROBOTICS + SOLAR</a:t>
            </a:r>
            <a:endParaRPr lang="en-US" sz="780" dirty="0"/>
          </a:p>
        </p:txBody>
      </p:sp>
      <p:sp>
        <p:nvSpPr>
          <p:cNvPr id="7" name="Text 5"/>
          <p:cNvSpPr/>
          <p:nvPr/>
        </p:nvSpPr>
        <p:spPr>
          <a:xfrm>
            <a:off x="10625328" y="6556248"/>
            <a:ext cx="1051560" cy="155448"/>
          </a:xfrm>
          <a:prstGeom prst="rect">
            <a:avLst/>
          </a:prstGeom>
          <a:noFill/>
          <a:ln/>
        </p:spPr>
        <p:txBody>
          <a:bodyPr wrap="square" lIns="0" tIns="0" rIns="0" bIns="0" rtlCol="0" anchor="ctr">
            <a:normAutofit/>
          </a:bodyPr>
          <a:lstStyle/>
          <a:p>
            <a:pPr algn="r" indent="0" marL="0">
              <a:buNone/>
            </a:pPr>
            <a:r>
              <a:rPr lang="en-US" sz="800" dirty="0">
                <a:solidFill>
                  <a:srgbClr val="927F96"/>
                </a:solidFill>
                <a:latin typeface="Aptos" pitchFamily="34" charset="0"/>
                <a:ea typeface="Aptos" pitchFamily="34" charset="-122"/>
                <a:cs typeface="Aptos" pitchFamily="34" charset="-120"/>
              </a:rPr>
              <a:t>05  /  27</a:t>
            </a:r>
            <a:endParaRPr lang="en-US" sz="800" dirty="0"/>
          </a:p>
        </p:txBody>
      </p:sp>
      <p:sp>
        <p:nvSpPr>
          <p:cNvPr id="8" name="Text 6"/>
          <p:cNvSpPr/>
          <p:nvPr/>
        </p:nvSpPr>
        <p:spPr>
          <a:xfrm>
            <a:off x="512064" y="621792"/>
            <a:ext cx="11155680" cy="603504"/>
          </a:xfrm>
          <a:prstGeom prst="rect">
            <a:avLst/>
          </a:prstGeom>
          <a:noFill/>
          <a:ln/>
        </p:spPr>
        <p:txBody>
          <a:bodyPr wrap="square" lIns="0" tIns="0" rIns="0" bIns="0" rtlCol="0" anchor="ctr">
            <a:normAutofit/>
          </a:bodyPr>
          <a:lstStyle/>
          <a:p>
            <a:pPr algn="l" indent="0" marL="0">
              <a:buNone/>
            </a:pPr>
            <a:r>
              <a:rPr lang="en-US" sz="3100" dirty="0">
                <a:solidFill>
                  <a:srgbClr val="382B42"/>
                </a:solidFill>
                <a:latin typeface="Georgia" pitchFamily="34" charset="0"/>
                <a:ea typeface="Georgia" pitchFamily="34" charset="-122"/>
                <a:cs typeface="Georgia" pitchFamily="34" charset="-120"/>
              </a:rPr>
              <a:t>AI should make itself useful—and optional</a:t>
            </a:r>
            <a:endParaRPr lang="en-US" sz="3100" dirty="0"/>
          </a:p>
        </p:txBody>
      </p:sp>
      <p:sp>
        <p:nvSpPr>
          <p:cNvPr id="9" name="Text 7"/>
          <p:cNvSpPr/>
          <p:nvPr/>
        </p:nvSpPr>
        <p:spPr>
          <a:xfrm>
            <a:off x="539496" y="1243584"/>
            <a:ext cx="10972800" cy="384048"/>
          </a:xfrm>
          <a:prstGeom prst="rect">
            <a:avLst/>
          </a:prstGeom>
          <a:noFill/>
          <a:ln/>
        </p:spPr>
        <p:txBody>
          <a:bodyPr wrap="square" lIns="0" tIns="0" rIns="0" bIns="0" rtlCol="0" anchor="ctr">
            <a:normAutofit/>
          </a:bodyPr>
          <a:lstStyle/>
          <a:p>
            <a:pPr algn="l" indent="0" marL="0">
              <a:buNone/>
            </a:pPr>
            <a:r>
              <a:rPr lang="en-US" sz="1320" dirty="0">
                <a:solidFill>
                  <a:srgbClr val="786A7C"/>
                </a:solidFill>
                <a:latin typeface="Aptos" pitchFamily="34" charset="0"/>
                <a:ea typeface="Aptos" pitchFamily="34" charset="-122"/>
                <a:cs typeface="Aptos" pitchFamily="34" charset="-120"/>
              </a:rPr>
              <a:t>A unified technology layer is shared across rooms, with local controls and clear boundaries.</a:t>
            </a:r>
            <a:endParaRPr lang="en-US" sz="1320" dirty="0"/>
          </a:p>
        </p:txBody>
      </p:sp>
      <p:sp>
        <p:nvSpPr>
          <p:cNvPr id="10" name="Shape 8"/>
          <p:cNvSpPr/>
          <p:nvPr/>
        </p:nvSpPr>
        <p:spPr>
          <a:xfrm>
            <a:off x="548640" y="1956816"/>
            <a:ext cx="2743200" cy="2404872"/>
          </a:xfrm>
          <a:prstGeom prst="roundRect">
            <a:avLst>
              <a:gd name="adj" fmla="val 5323"/>
            </a:avLst>
          </a:prstGeom>
          <a:solidFill>
            <a:srgbClr val="FFFCFE"/>
          </a:solidFill>
          <a:ln w="10160">
            <a:solidFill>
              <a:srgbClr val="E8D8E6"/>
            </a:solidFill>
            <a:prstDash val="solid"/>
          </a:ln>
        </p:spPr>
      </p:sp>
      <p:sp>
        <p:nvSpPr>
          <p:cNvPr id="11" name="Shape 9"/>
          <p:cNvSpPr/>
          <p:nvPr/>
        </p:nvSpPr>
        <p:spPr>
          <a:xfrm>
            <a:off x="749808" y="2185416"/>
            <a:ext cx="457200" cy="457200"/>
          </a:xfrm>
          <a:prstGeom prst="roundRect">
            <a:avLst>
              <a:gd name="adj" fmla="val 24000"/>
            </a:avLst>
          </a:prstGeom>
          <a:solidFill>
            <a:srgbClr val="F6E8F3"/>
          </a:solidFill>
          <a:ln w="10160">
            <a:solidFill>
              <a:srgbClr val="52769F"/>
            </a:solidFill>
            <a:prstDash val="solid"/>
          </a:ln>
        </p:spPr>
      </p:sp>
      <p:sp>
        <p:nvSpPr>
          <p:cNvPr id="12" name="Text 10"/>
          <p:cNvSpPr/>
          <p:nvPr/>
        </p:nvSpPr>
        <p:spPr>
          <a:xfrm>
            <a:off x="786384" y="2286000"/>
            <a:ext cx="384048" cy="237744"/>
          </a:xfrm>
          <a:prstGeom prst="rect">
            <a:avLst/>
          </a:prstGeom>
          <a:noFill/>
          <a:ln/>
        </p:spPr>
        <p:txBody>
          <a:bodyPr wrap="square" lIns="0" tIns="0" rIns="0" bIns="0" rtlCol="0" anchor="ctr">
            <a:normAutofit/>
          </a:bodyPr>
          <a:lstStyle/>
          <a:p>
            <a:pPr algn="ctr" indent="0" marL="0">
              <a:buNone/>
            </a:pPr>
            <a:r>
              <a:rPr lang="en-US" sz="1600" b="1" dirty="0">
                <a:solidFill>
                  <a:srgbClr val="52769F"/>
                </a:solidFill>
                <a:latin typeface="Aptos" pitchFamily="34" charset="0"/>
                <a:ea typeface="Aptos" pitchFamily="34" charset="-122"/>
                <a:cs typeface="Aptos" pitchFamily="34" charset="-120"/>
              </a:rPr>
              <a:t>01</a:t>
            </a:r>
            <a:endParaRPr lang="en-US" sz="1600" dirty="0"/>
          </a:p>
        </p:txBody>
      </p:sp>
      <p:sp>
        <p:nvSpPr>
          <p:cNvPr id="13" name="Text 11"/>
          <p:cNvSpPr/>
          <p:nvPr/>
        </p:nvSpPr>
        <p:spPr>
          <a:xfrm>
            <a:off x="768096" y="2770632"/>
            <a:ext cx="2322576" cy="301752"/>
          </a:xfrm>
          <a:prstGeom prst="rect">
            <a:avLst/>
          </a:prstGeom>
          <a:noFill/>
          <a:ln/>
        </p:spPr>
        <p:txBody>
          <a:bodyPr wrap="square" lIns="0" tIns="0" rIns="0" bIns="0" rtlCol="0" anchor="ctr">
            <a:normAutofit/>
          </a:bodyPr>
          <a:lstStyle/>
          <a:p>
            <a:pPr algn="l" indent="0" marL="0">
              <a:buNone/>
            </a:pPr>
            <a:r>
              <a:rPr lang="en-US" sz="1530" b="1" dirty="0">
                <a:solidFill>
                  <a:srgbClr val="84456A"/>
                </a:solidFill>
                <a:latin typeface="Aptos" pitchFamily="34" charset="0"/>
                <a:ea typeface="Aptos" pitchFamily="34" charset="-122"/>
                <a:cs typeface="Aptos" pitchFamily="34" charset="-120"/>
              </a:rPr>
              <a:t>SENSE</a:t>
            </a:r>
            <a:endParaRPr lang="en-US" sz="1530" dirty="0"/>
          </a:p>
        </p:txBody>
      </p:sp>
      <p:sp>
        <p:nvSpPr>
          <p:cNvPr id="14" name="Text 12"/>
          <p:cNvSpPr/>
          <p:nvPr/>
        </p:nvSpPr>
        <p:spPr>
          <a:xfrm>
            <a:off x="768096" y="3191256"/>
            <a:ext cx="2258568" cy="914400"/>
          </a:xfrm>
          <a:prstGeom prst="rect">
            <a:avLst/>
          </a:prstGeom>
          <a:noFill/>
          <a:ln/>
        </p:spPr>
        <p:txBody>
          <a:bodyPr wrap="square" lIns="0" tIns="0" rIns="0" bIns="0" rtlCol="0" anchor="t">
            <a:normAutofit/>
          </a:bodyPr>
          <a:lstStyle/>
          <a:p>
            <a:pPr algn="l" indent="0" marL="0">
              <a:buNone/>
            </a:pPr>
            <a:r>
              <a:rPr lang="en-US" sz="1280" dirty="0">
                <a:solidFill>
                  <a:srgbClr val="382B42"/>
                </a:solidFill>
                <a:latin typeface="Aptos" pitchFamily="34" charset="0"/>
                <a:ea typeface="Aptos" pitchFamily="34" charset="-122"/>
                <a:cs typeface="Aptos" pitchFamily="34" charset="-120"/>
              </a:rPr>
              <a:t>Occupancy, daylight, temperature, humidity, water and energy meters.</a:t>
            </a:r>
            <a:endParaRPr lang="en-US" sz="1280" dirty="0"/>
          </a:p>
        </p:txBody>
      </p:sp>
      <p:sp>
        <p:nvSpPr>
          <p:cNvPr id="15" name="Shape 13"/>
          <p:cNvSpPr/>
          <p:nvPr/>
        </p:nvSpPr>
        <p:spPr>
          <a:xfrm>
            <a:off x="3447288" y="1956816"/>
            <a:ext cx="2743200" cy="2404872"/>
          </a:xfrm>
          <a:prstGeom prst="roundRect">
            <a:avLst>
              <a:gd name="adj" fmla="val 5323"/>
            </a:avLst>
          </a:prstGeom>
          <a:solidFill>
            <a:srgbClr val="FFFCFE"/>
          </a:solidFill>
          <a:ln w="10160">
            <a:solidFill>
              <a:srgbClr val="E8D8E6"/>
            </a:solidFill>
            <a:prstDash val="solid"/>
          </a:ln>
        </p:spPr>
      </p:sp>
      <p:sp>
        <p:nvSpPr>
          <p:cNvPr id="16" name="Shape 14"/>
          <p:cNvSpPr/>
          <p:nvPr/>
        </p:nvSpPr>
        <p:spPr>
          <a:xfrm>
            <a:off x="3648456" y="2185416"/>
            <a:ext cx="457200" cy="457200"/>
          </a:xfrm>
          <a:prstGeom prst="roundRect">
            <a:avLst>
              <a:gd name="adj" fmla="val 24000"/>
            </a:avLst>
          </a:prstGeom>
          <a:solidFill>
            <a:srgbClr val="F6E8F3"/>
          </a:solidFill>
          <a:ln w="10160">
            <a:solidFill>
              <a:srgbClr val="AF718F"/>
            </a:solidFill>
            <a:prstDash val="solid"/>
          </a:ln>
        </p:spPr>
      </p:sp>
      <p:sp>
        <p:nvSpPr>
          <p:cNvPr id="17" name="Text 15"/>
          <p:cNvSpPr/>
          <p:nvPr/>
        </p:nvSpPr>
        <p:spPr>
          <a:xfrm>
            <a:off x="3685032" y="2286000"/>
            <a:ext cx="384048" cy="237744"/>
          </a:xfrm>
          <a:prstGeom prst="rect">
            <a:avLst/>
          </a:prstGeom>
          <a:noFill/>
          <a:ln/>
        </p:spPr>
        <p:txBody>
          <a:bodyPr wrap="square" lIns="0" tIns="0" rIns="0" bIns="0" rtlCol="0" anchor="ctr">
            <a:normAutofit/>
          </a:bodyPr>
          <a:lstStyle/>
          <a:p>
            <a:pPr algn="ctr" indent="0" marL="0">
              <a:buNone/>
            </a:pPr>
            <a:r>
              <a:rPr lang="en-US" sz="1600" b="1" dirty="0">
                <a:solidFill>
                  <a:srgbClr val="AF718F"/>
                </a:solidFill>
                <a:latin typeface="Aptos" pitchFamily="34" charset="0"/>
                <a:ea typeface="Aptos" pitchFamily="34" charset="-122"/>
                <a:cs typeface="Aptos" pitchFamily="34" charset="-120"/>
              </a:rPr>
              <a:t>02</a:t>
            </a:r>
            <a:endParaRPr lang="en-US" sz="1600" dirty="0"/>
          </a:p>
        </p:txBody>
      </p:sp>
      <p:sp>
        <p:nvSpPr>
          <p:cNvPr id="18" name="Text 16"/>
          <p:cNvSpPr/>
          <p:nvPr/>
        </p:nvSpPr>
        <p:spPr>
          <a:xfrm>
            <a:off x="3666744" y="2770632"/>
            <a:ext cx="2322576" cy="301752"/>
          </a:xfrm>
          <a:prstGeom prst="rect">
            <a:avLst/>
          </a:prstGeom>
          <a:noFill/>
          <a:ln/>
        </p:spPr>
        <p:txBody>
          <a:bodyPr wrap="square" lIns="0" tIns="0" rIns="0" bIns="0" rtlCol="0" anchor="ctr">
            <a:normAutofit/>
          </a:bodyPr>
          <a:lstStyle/>
          <a:p>
            <a:pPr algn="l" indent="0" marL="0">
              <a:buNone/>
            </a:pPr>
            <a:r>
              <a:rPr lang="en-US" sz="1530" b="1" dirty="0">
                <a:solidFill>
                  <a:srgbClr val="84456A"/>
                </a:solidFill>
                <a:latin typeface="Aptos" pitchFamily="34" charset="0"/>
                <a:ea typeface="Aptos" pitchFamily="34" charset="-122"/>
                <a:cs typeface="Aptos" pitchFamily="34" charset="-120"/>
              </a:rPr>
              <a:t>UNDERSTAND</a:t>
            </a:r>
            <a:endParaRPr lang="en-US" sz="1530" dirty="0"/>
          </a:p>
        </p:txBody>
      </p:sp>
      <p:sp>
        <p:nvSpPr>
          <p:cNvPr id="19" name="Text 17"/>
          <p:cNvSpPr/>
          <p:nvPr/>
        </p:nvSpPr>
        <p:spPr>
          <a:xfrm>
            <a:off x="3666744" y="3191256"/>
            <a:ext cx="2258568" cy="914400"/>
          </a:xfrm>
          <a:prstGeom prst="rect">
            <a:avLst/>
          </a:prstGeom>
          <a:noFill/>
          <a:ln/>
        </p:spPr>
        <p:txBody>
          <a:bodyPr wrap="square" lIns="0" tIns="0" rIns="0" bIns="0" rtlCol="0" anchor="t">
            <a:normAutofit/>
          </a:bodyPr>
          <a:lstStyle/>
          <a:p>
            <a:pPr algn="l" indent="0" marL="0">
              <a:buNone/>
            </a:pPr>
            <a:r>
              <a:rPr lang="en-US" sz="1280" dirty="0">
                <a:solidFill>
                  <a:srgbClr val="382B42"/>
                </a:solidFill>
                <a:latin typeface="Aptos" pitchFamily="34" charset="0"/>
                <a:ea typeface="Aptos" pitchFamily="34" charset="-122"/>
                <a:cs typeface="Aptos" pitchFamily="34" charset="-120"/>
              </a:rPr>
              <a:t>Opt-in routines, schedules and context with privacy limits.</a:t>
            </a:r>
            <a:endParaRPr lang="en-US" sz="1280" dirty="0"/>
          </a:p>
        </p:txBody>
      </p:sp>
      <p:sp>
        <p:nvSpPr>
          <p:cNvPr id="20" name="Shape 18"/>
          <p:cNvSpPr/>
          <p:nvPr/>
        </p:nvSpPr>
        <p:spPr>
          <a:xfrm>
            <a:off x="6345936" y="1956816"/>
            <a:ext cx="2743200" cy="2404872"/>
          </a:xfrm>
          <a:prstGeom prst="roundRect">
            <a:avLst>
              <a:gd name="adj" fmla="val 5323"/>
            </a:avLst>
          </a:prstGeom>
          <a:solidFill>
            <a:srgbClr val="FFFCFE"/>
          </a:solidFill>
          <a:ln w="10160">
            <a:solidFill>
              <a:srgbClr val="E8D8E6"/>
            </a:solidFill>
            <a:prstDash val="solid"/>
          </a:ln>
        </p:spPr>
      </p:sp>
      <p:sp>
        <p:nvSpPr>
          <p:cNvPr id="21" name="Shape 19"/>
          <p:cNvSpPr/>
          <p:nvPr/>
        </p:nvSpPr>
        <p:spPr>
          <a:xfrm>
            <a:off x="6547104" y="2185416"/>
            <a:ext cx="457200" cy="457200"/>
          </a:xfrm>
          <a:prstGeom prst="roundRect">
            <a:avLst>
              <a:gd name="adj" fmla="val 24000"/>
            </a:avLst>
          </a:prstGeom>
          <a:solidFill>
            <a:srgbClr val="F6E8F3"/>
          </a:solidFill>
          <a:ln w="10160">
            <a:solidFill>
              <a:srgbClr val="4C8686"/>
            </a:solidFill>
            <a:prstDash val="solid"/>
          </a:ln>
        </p:spPr>
      </p:sp>
      <p:sp>
        <p:nvSpPr>
          <p:cNvPr id="22" name="Text 20"/>
          <p:cNvSpPr/>
          <p:nvPr/>
        </p:nvSpPr>
        <p:spPr>
          <a:xfrm>
            <a:off x="6583680" y="2286000"/>
            <a:ext cx="384048" cy="237744"/>
          </a:xfrm>
          <a:prstGeom prst="rect">
            <a:avLst/>
          </a:prstGeom>
          <a:noFill/>
          <a:ln/>
        </p:spPr>
        <p:txBody>
          <a:bodyPr wrap="square" lIns="0" tIns="0" rIns="0" bIns="0" rtlCol="0" anchor="ctr">
            <a:normAutofit/>
          </a:bodyPr>
          <a:lstStyle/>
          <a:p>
            <a:pPr algn="ctr" indent="0" marL="0">
              <a:buNone/>
            </a:pPr>
            <a:r>
              <a:rPr lang="en-US" sz="1600" b="1" dirty="0">
                <a:solidFill>
                  <a:srgbClr val="4C8686"/>
                </a:solidFill>
                <a:latin typeface="Aptos" pitchFamily="34" charset="0"/>
                <a:ea typeface="Aptos" pitchFamily="34" charset="-122"/>
                <a:cs typeface="Aptos" pitchFamily="34" charset="-120"/>
              </a:rPr>
              <a:t>03</a:t>
            </a:r>
            <a:endParaRPr lang="en-US" sz="1600" dirty="0"/>
          </a:p>
        </p:txBody>
      </p:sp>
      <p:sp>
        <p:nvSpPr>
          <p:cNvPr id="23" name="Text 21"/>
          <p:cNvSpPr/>
          <p:nvPr/>
        </p:nvSpPr>
        <p:spPr>
          <a:xfrm>
            <a:off x="6565392" y="2770632"/>
            <a:ext cx="2322576" cy="301752"/>
          </a:xfrm>
          <a:prstGeom prst="rect">
            <a:avLst/>
          </a:prstGeom>
          <a:noFill/>
          <a:ln/>
        </p:spPr>
        <p:txBody>
          <a:bodyPr wrap="square" lIns="0" tIns="0" rIns="0" bIns="0" rtlCol="0" anchor="ctr">
            <a:normAutofit/>
          </a:bodyPr>
          <a:lstStyle/>
          <a:p>
            <a:pPr algn="l" indent="0" marL="0">
              <a:buNone/>
            </a:pPr>
            <a:r>
              <a:rPr lang="en-US" sz="1530" b="1" dirty="0">
                <a:solidFill>
                  <a:srgbClr val="84456A"/>
                </a:solidFill>
                <a:latin typeface="Aptos" pitchFamily="34" charset="0"/>
                <a:ea typeface="Aptos" pitchFamily="34" charset="-122"/>
                <a:cs typeface="Aptos" pitchFamily="34" charset="-120"/>
              </a:rPr>
              <a:t>COORDINATE</a:t>
            </a:r>
            <a:endParaRPr lang="en-US" sz="1530" dirty="0"/>
          </a:p>
        </p:txBody>
      </p:sp>
      <p:sp>
        <p:nvSpPr>
          <p:cNvPr id="24" name="Text 22"/>
          <p:cNvSpPr/>
          <p:nvPr/>
        </p:nvSpPr>
        <p:spPr>
          <a:xfrm>
            <a:off x="6565392" y="3191256"/>
            <a:ext cx="2258568" cy="914400"/>
          </a:xfrm>
          <a:prstGeom prst="rect">
            <a:avLst/>
          </a:prstGeom>
          <a:noFill/>
          <a:ln/>
        </p:spPr>
        <p:txBody>
          <a:bodyPr wrap="square" lIns="0" tIns="0" rIns="0" bIns="0" rtlCol="0" anchor="t">
            <a:normAutofit/>
          </a:bodyPr>
          <a:lstStyle/>
          <a:p>
            <a:pPr algn="l" indent="0" marL="0">
              <a:buNone/>
            </a:pPr>
            <a:r>
              <a:rPr lang="en-US" sz="1280" dirty="0">
                <a:solidFill>
                  <a:srgbClr val="382B42"/>
                </a:solidFill>
                <a:latin typeface="Aptos" pitchFamily="34" charset="0"/>
                <a:ea typeface="Aptos" pitchFamily="34" charset="-122"/>
                <a:cs typeface="Aptos" pitchFamily="34" charset="-120"/>
              </a:rPr>
              <a:t>Lighting, climate, shades, AV, charging and noncritical robot tasks.</a:t>
            </a:r>
            <a:endParaRPr lang="en-US" sz="1280" dirty="0"/>
          </a:p>
        </p:txBody>
      </p:sp>
      <p:sp>
        <p:nvSpPr>
          <p:cNvPr id="25" name="Shape 23"/>
          <p:cNvSpPr/>
          <p:nvPr/>
        </p:nvSpPr>
        <p:spPr>
          <a:xfrm>
            <a:off x="9244584" y="1956816"/>
            <a:ext cx="2743200" cy="2404872"/>
          </a:xfrm>
          <a:prstGeom prst="roundRect">
            <a:avLst>
              <a:gd name="adj" fmla="val 5323"/>
            </a:avLst>
          </a:prstGeom>
          <a:solidFill>
            <a:srgbClr val="FFFCFE"/>
          </a:solidFill>
          <a:ln w="10160">
            <a:solidFill>
              <a:srgbClr val="E8D8E6"/>
            </a:solidFill>
            <a:prstDash val="solid"/>
          </a:ln>
        </p:spPr>
      </p:sp>
      <p:sp>
        <p:nvSpPr>
          <p:cNvPr id="26" name="Shape 24"/>
          <p:cNvSpPr/>
          <p:nvPr/>
        </p:nvSpPr>
        <p:spPr>
          <a:xfrm>
            <a:off x="9445752" y="2185416"/>
            <a:ext cx="457200" cy="457200"/>
          </a:xfrm>
          <a:prstGeom prst="roundRect">
            <a:avLst>
              <a:gd name="adj" fmla="val 24000"/>
            </a:avLst>
          </a:prstGeom>
          <a:solidFill>
            <a:srgbClr val="F6E8F3"/>
          </a:solidFill>
          <a:ln w="10160">
            <a:solidFill>
              <a:srgbClr val="B16A93"/>
            </a:solidFill>
            <a:prstDash val="solid"/>
          </a:ln>
        </p:spPr>
      </p:sp>
      <p:sp>
        <p:nvSpPr>
          <p:cNvPr id="27" name="Text 25"/>
          <p:cNvSpPr/>
          <p:nvPr/>
        </p:nvSpPr>
        <p:spPr>
          <a:xfrm>
            <a:off x="9482328" y="2286000"/>
            <a:ext cx="384048" cy="237744"/>
          </a:xfrm>
          <a:prstGeom prst="rect">
            <a:avLst/>
          </a:prstGeom>
          <a:noFill/>
          <a:ln/>
        </p:spPr>
        <p:txBody>
          <a:bodyPr wrap="square" lIns="0" tIns="0" rIns="0" bIns="0" rtlCol="0" anchor="ctr">
            <a:normAutofit/>
          </a:bodyPr>
          <a:lstStyle/>
          <a:p>
            <a:pPr algn="ctr" indent="0" marL="0">
              <a:buNone/>
            </a:pPr>
            <a:r>
              <a:rPr lang="en-US" sz="1600" b="1" dirty="0">
                <a:solidFill>
                  <a:srgbClr val="B16A93"/>
                </a:solidFill>
                <a:latin typeface="Aptos" pitchFamily="34" charset="0"/>
                <a:ea typeface="Aptos" pitchFamily="34" charset="-122"/>
                <a:cs typeface="Aptos" pitchFamily="34" charset="-120"/>
              </a:rPr>
              <a:t>04</a:t>
            </a:r>
            <a:endParaRPr lang="en-US" sz="1600" dirty="0"/>
          </a:p>
        </p:txBody>
      </p:sp>
      <p:sp>
        <p:nvSpPr>
          <p:cNvPr id="28" name="Text 26"/>
          <p:cNvSpPr/>
          <p:nvPr/>
        </p:nvSpPr>
        <p:spPr>
          <a:xfrm>
            <a:off x="9464040" y="2770632"/>
            <a:ext cx="2322576" cy="301752"/>
          </a:xfrm>
          <a:prstGeom prst="rect">
            <a:avLst/>
          </a:prstGeom>
          <a:noFill/>
          <a:ln/>
        </p:spPr>
        <p:txBody>
          <a:bodyPr wrap="square" lIns="0" tIns="0" rIns="0" bIns="0" rtlCol="0" anchor="ctr">
            <a:normAutofit/>
          </a:bodyPr>
          <a:lstStyle/>
          <a:p>
            <a:pPr algn="l" indent="0" marL="0">
              <a:buNone/>
            </a:pPr>
            <a:r>
              <a:rPr lang="en-US" sz="1530" b="1" dirty="0">
                <a:solidFill>
                  <a:srgbClr val="84456A"/>
                </a:solidFill>
                <a:latin typeface="Aptos" pitchFamily="34" charset="0"/>
                <a:ea typeface="Aptos" pitchFamily="34" charset="-122"/>
                <a:cs typeface="Aptos" pitchFamily="34" charset="-120"/>
              </a:rPr>
              <a:t>EXPLAIN</a:t>
            </a:r>
            <a:endParaRPr lang="en-US" sz="1530" dirty="0"/>
          </a:p>
        </p:txBody>
      </p:sp>
      <p:sp>
        <p:nvSpPr>
          <p:cNvPr id="29" name="Text 27"/>
          <p:cNvSpPr/>
          <p:nvPr/>
        </p:nvSpPr>
        <p:spPr>
          <a:xfrm>
            <a:off x="9464040" y="3191256"/>
            <a:ext cx="2258568" cy="914400"/>
          </a:xfrm>
          <a:prstGeom prst="rect">
            <a:avLst/>
          </a:prstGeom>
          <a:noFill/>
          <a:ln/>
        </p:spPr>
        <p:txBody>
          <a:bodyPr wrap="square" lIns="0" tIns="0" rIns="0" bIns="0" rtlCol="0" anchor="t">
            <a:normAutofit/>
          </a:bodyPr>
          <a:lstStyle/>
          <a:p>
            <a:pPr algn="l" indent="0" marL="0">
              <a:buNone/>
            </a:pPr>
            <a:r>
              <a:rPr lang="en-US" sz="1280" dirty="0">
                <a:solidFill>
                  <a:srgbClr val="382B42"/>
                </a:solidFill>
                <a:latin typeface="Aptos" pitchFamily="34" charset="0"/>
                <a:ea typeface="Aptos" pitchFamily="34" charset="-122"/>
                <a:cs typeface="Aptos" pitchFamily="34" charset="-120"/>
              </a:rPr>
              <a:t>Readable room dashboards, status alerts and physical override controls.</a:t>
            </a:r>
            <a:endParaRPr lang="en-US" sz="1280" dirty="0"/>
          </a:p>
        </p:txBody>
      </p:sp>
      <p:sp>
        <p:nvSpPr>
          <p:cNvPr id="30" name="Shape 28"/>
          <p:cNvSpPr/>
          <p:nvPr/>
        </p:nvSpPr>
        <p:spPr>
          <a:xfrm>
            <a:off x="585216" y="4663440"/>
            <a:ext cx="11018520" cy="1051560"/>
          </a:xfrm>
          <a:prstGeom prst="roundRect">
            <a:avLst>
              <a:gd name="adj" fmla="val 10435"/>
            </a:avLst>
          </a:prstGeom>
          <a:solidFill>
            <a:srgbClr val="F6E8F3"/>
          </a:solidFill>
          <a:ln w="10160">
            <a:solidFill>
              <a:srgbClr val="E8D8E6"/>
            </a:solidFill>
            <a:prstDash val="solid"/>
          </a:ln>
        </p:spPr>
      </p:sp>
      <p:sp>
        <p:nvSpPr>
          <p:cNvPr id="31" name="Text 29"/>
          <p:cNvSpPr/>
          <p:nvPr/>
        </p:nvSpPr>
        <p:spPr>
          <a:xfrm>
            <a:off x="850392" y="4892040"/>
            <a:ext cx="2331720" cy="283464"/>
          </a:xfrm>
          <a:prstGeom prst="rect">
            <a:avLst/>
          </a:prstGeom>
          <a:noFill/>
          <a:ln/>
        </p:spPr>
        <p:txBody>
          <a:bodyPr wrap="square" lIns="0" tIns="0" rIns="0" bIns="0" rtlCol="0" anchor="ctr">
            <a:normAutofit/>
          </a:bodyPr>
          <a:lstStyle/>
          <a:p>
            <a:pPr algn="l" indent="0" marL="0">
              <a:buNone/>
            </a:pPr>
            <a:r>
              <a:rPr lang="en-US" sz="1350" b="1" dirty="0">
                <a:solidFill>
                  <a:srgbClr val="AF718F"/>
                </a:solidFill>
                <a:latin typeface="Aptos" pitchFamily="34" charset="0"/>
                <a:ea typeface="Aptos" pitchFamily="34" charset="-122"/>
                <a:cs typeface="Aptos" pitchFamily="34" charset="-120"/>
              </a:rPr>
              <a:t>CORE DESIGN PRINCIPLE</a:t>
            </a:r>
            <a:endParaRPr lang="en-US" sz="1350" dirty="0"/>
          </a:p>
        </p:txBody>
      </p:sp>
      <p:sp>
        <p:nvSpPr>
          <p:cNvPr id="32" name="Text 30"/>
          <p:cNvSpPr/>
          <p:nvPr/>
        </p:nvSpPr>
        <p:spPr>
          <a:xfrm>
            <a:off x="3264408" y="4873752"/>
            <a:ext cx="7891272" cy="411480"/>
          </a:xfrm>
          <a:prstGeom prst="rect">
            <a:avLst/>
          </a:prstGeom>
          <a:noFill/>
          <a:ln/>
        </p:spPr>
        <p:txBody>
          <a:bodyPr wrap="square" lIns="0" tIns="0" rIns="0" bIns="0" rtlCol="0" anchor="ctr">
            <a:normAutofit/>
          </a:bodyPr>
          <a:lstStyle/>
          <a:p>
            <a:pPr algn="l" indent="0" marL="0">
              <a:buNone/>
            </a:pPr>
            <a:r>
              <a:rPr lang="en-US" sz="1350" dirty="0">
                <a:solidFill>
                  <a:srgbClr val="382B42"/>
                </a:solidFill>
                <a:latin typeface="Aptos" pitchFamily="34" charset="0"/>
                <a:ea typeface="Aptos" pitchFamily="34" charset="-122"/>
                <a:cs typeface="Aptos" pitchFamily="34" charset="-120"/>
              </a:rPr>
              <a:t>Reliable manual controls  •  Consent-based sensing  •  Local-first routines  •  Safe offline operation</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BF6FA"/>
        </a:solidFill>
      </p:bgPr>
    </p:bg>
    <p:spTree>
      <p:nvGrpSpPr>
        <p:cNvPr id="1" name=""/>
        <p:cNvGrpSpPr/>
        <p:nvPr/>
      </p:nvGrpSpPr>
      <p:grpSpPr>
        <a:xfrm>
          <a:off x="0" y="0"/>
          <a:ext cx="0" cy="0"/>
          <a:chOff x="0" y="0"/>
          <a:chExt cx="0" cy="0"/>
        </a:xfrm>
      </p:grpSpPr>
      <p:sp>
        <p:nvSpPr>
          <p:cNvPr id="2" name="Shape 0"/>
          <p:cNvSpPr/>
          <p:nvPr/>
        </p:nvSpPr>
        <p:spPr>
          <a:xfrm>
            <a:off x="0" y="0"/>
            <a:ext cx="12191695" cy="51206"/>
          </a:xfrm>
          <a:prstGeom prst="rect">
            <a:avLst/>
          </a:prstGeom>
          <a:solidFill>
            <a:srgbClr val="AF718F"/>
          </a:solidFill>
          <a:ln w="12700">
            <a:solidFill>
              <a:srgbClr val="AF718F"/>
            </a:solidFill>
            <a:prstDash val="solid"/>
          </a:ln>
        </p:spPr>
      </p:sp>
      <p:sp>
        <p:nvSpPr>
          <p:cNvPr id="3" name="Text 1"/>
          <p:cNvSpPr/>
          <p:nvPr/>
        </p:nvSpPr>
        <p:spPr>
          <a:xfrm>
            <a:off x="484632" y="201168"/>
            <a:ext cx="4206240" cy="256032"/>
          </a:xfrm>
          <a:prstGeom prst="rect">
            <a:avLst/>
          </a:prstGeom>
          <a:noFill/>
          <a:ln/>
        </p:spPr>
        <p:txBody>
          <a:bodyPr wrap="square" lIns="0" tIns="0" rIns="0" bIns="0" rtlCol="0" anchor="ctr">
            <a:normAutofit/>
          </a:bodyPr>
          <a:lstStyle/>
          <a:p>
            <a:pPr algn="l" indent="0" marL="0">
              <a:buNone/>
            </a:pPr>
            <a:r>
              <a:rPr lang="en-US" sz="1000" b="1" spc="120" kern="0" dirty="0">
                <a:solidFill>
                  <a:srgbClr val="AF718F"/>
                </a:solidFill>
                <a:latin typeface="Aptos" pitchFamily="34" charset="0"/>
                <a:ea typeface="Aptos" pitchFamily="34" charset="-122"/>
                <a:cs typeface="Aptos" pitchFamily="34" charset="-120"/>
              </a:rPr>
              <a:t>✧ THE OLYMPIAN SKY PALACE</a:t>
            </a:r>
            <a:endParaRPr lang="en-US" sz="1000" dirty="0"/>
          </a:p>
        </p:txBody>
      </p:sp>
      <p:sp>
        <p:nvSpPr>
          <p:cNvPr id="4" name="Text 2"/>
          <p:cNvSpPr/>
          <p:nvPr/>
        </p:nvSpPr>
        <p:spPr>
          <a:xfrm>
            <a:off x="9253728" y="201168"/>
            <a:ext cx="2468880" cy="237744"/>
          </a:xfrm>
          <a:prstGeom prst="rect">
            <a:avLst/>
          </a:prstGeom>
          <a:noFill/>
          <a:ln/>
        </p:spPr>
        <p:txBody>
          <a:bodyPr wrap="square" lIns="0" tIns="0" rIns="0" bIns="0" rtlCol="0" anchor="ctr">
            <a:normAutofit/>
          </a:bodyPr>
          <a:lstStyle/>
          <a:p>
            <a:pPr algn="r" indent="0" marL="0">
              <a:buNone/>
            </a:pPr>
            <a:r>
              <a:rPr lang="en-US" sz="900" spc="100" kern="0" dirty="0">
                <a:solidFill>
                  <a:srgbClr val="786A7C"/>
                </a:solidFill>
                <a:latin typeface="Aptos" pitchFamily="34" charset="0"/>
                <a:ea typeface="Aptos" pitchFamily="34" charset="-122"/>
                <a:cs typeface="Aptos" pitchFamily="34" charset="-120"/>
              </a:rPr>
              <a:t>ROOFTOP / 01 / MOBILITY</a:t>
            </a:r>
            <a:endParaRPr lang="en-US" sz="900" dirty="0"/>
          </a:p>
        </p:txBody>
      </p:sp>
      <p:sp>
        <p:nvSpPr>
          <p:cNvPr id="5" name="Shape 3"/>
          <p:cNvSpPr/>
          <p:nvPr/>
        </p:nvSpPr>
        <p:spPr>
          <a:xfrm>
            <a:off x="484632" y="6524244"/>
            <a:ext cx="11219688" cy="0"/>
          </a:xfrm>
          <a:prstGeom prst="line">
            <a:avLst/>
          </a:prstGeom>
          <a:noFill/>
          <a:ln w="8890">
            <a:solidFill>
              <a:srgbClr val="E8D8E6"/>
            </a:solidFill>
            <a:prstDash val="solid"/>
          </a:ln>
        </p:spPr>
      </p:sp>
      <p:sp>
        <p:nvSpPr>
          <p:cNvPr id="6" name="Text 4"/>
          <p:cNvSpPr/>
          <p:nvPr/>
        </p:nvSpPr>
        <p:spPr>
          <a:xfrm>
            <a:off x="484632" y="6556248"/>
            <a:ext cx="5486400" cy="155448"/>
          </a:xfrm>
          <a:prstGeom prst="rect">
            <a:avLst/>
          </a:prstGeom>
          <a:noFill/>
          <a:ln/>
        </p:spPr>
        <p:txBody>
          <a:bodyPr wrap="square" lIns="0" tIns="0" rIns="0" bIns="0" rtlCol="0" anchor="ctr">
            <a:normAutofit/>
          </a:bodyPr>
          <a:lstStyle/>
          <a:p>
            <a:pPr algn="l" indent="0" marL="0">
              <a:buNone/>
            </a:pPr>
            <a:r>
              <a:rPr lang="en-US" sz="780" spc="50" kern="0" dirty="0">
                <a:solidFill>
                  <a:srgbClr val="927F96"/>
                </a:solidFill>
                <a:latin typeface="Aptos" pitchFamily="34" charset="0"/>
                <a:ea typeface="Aptos" pitchFamily="34" charset="-122"/>
                <a:cs typeface="Aptos" pitchFamily="34" charset="-120"/>
              </a:rPr>
              <a:t>THE PRINCESS EDITION   •   AI + ROBOTICS + SOLAR</a:t>
            </a:r>
            <a:endParaRPr lang="en-US" sz="780" dirty="0"/>
          </a:p>
        </p:txBody>
      </p:sp>
      <p:sp>
        <p:nvSpPr>
          <p:cNvPr id="7" name="Text 5"/>
          <p:cNvSpPr/>
          <p:nvPr/>
        </p:nvSpPr>
        <p:spPr>
          <a:xfrm>
            <a:off x="10625328" y="6556248"/>
            <a:ext cx="1051560" cy="155448"/>
          </a:xfrm>
          <a:prstGeom prst="rect">
            <a:avLst/>
          </a:prstGeom>
          <a:noFill/>
          <a:ln/>
        </p:spPr>
        <p:txBody>
          <a:bodyPr wrap="square" lIns="0" tIns="0" rIns="0" bIns="0" rtlCol="0" anchor="ctr">
            <a:normAutofit/>
          </a:bodyPr>
          <a:lstStyle/>
          <a:p>
            <a:pPr algn="r" indent="0" marL="0">
              <a:buNone/>
            </a:pPr>
            <a:r>
              <a:rPr lang="en-US" sz="800" dirty="0">
                <a:solidFill>
                  <a:srgbClr val="927F96"/>
                </a:solidFill>
                <a:latin typeface="Aptos" pitchFamily="34" charset="0"/>
                <a:ea typeface="Aptos" pitchFamily="34" charset="-122"/>
                <a:cs typeface="Aptos" pitchFamily="34" charset="-120"/>
              </a:rPr>
              <a:t>06  /  27</a:t>
            </a:r>
            <a:endParaRPr lang="en-US" sz="800" dirty="0"/>
          </a:p>
        </p:txBody>
      </p:sp>
      <p:sp>
        <p:nvSpPr>
          <p:cNvPr id="8" name="Text 6"/>
          <p:cNvSpPr/>
          <p:nvPr/>
        </p:nvSpPr>
        <p:spPr>
          <a:xfrm>
            <a:off x="530352" y="612648"/>
            <a:ext cx="7955280" cy="557784"/>
          </a:xfrm>
          <a:prstGeom prst="rect">
            <a:avLst/>
          </a:prstGeom>
          <a:noFill/>
          <a:ln/>
        </p:spPr>
        <p:txBody>
          <a:bodyPr wrap="square" lIns="0" tIns="0" rIns="0" bIns="0" rtlCol="0" anchor="ctr">
            <a:normAutofit/>
          </a:bodyPr>
          <a:lstStyle/>
          <a:p>
            <a:pPr algn="l" indent="0" marL="0">
              <a:buNone/>
            </a:pPr>
            <a:r>
              <a:rPr lang="en-US" sz="3400" dirty="0">
                <a:solidFill>
                  <a:srgbClr val="84456A"/>
                </a:solidFill>
                <a:latin typeface="Georgia" pitchFamily="34" charset="0"/>
                <a:ea typeface="Georgia" pitchFamily="34" charset="-122"/>
                <a:cs typeface="Georgia" pitchFamily="34" charset="-120"/>
              </a:rPr>
              <a:t>Hermes Skyport</a:t>
            </a:r>
            <a:endParaRPr lang="en-US" sz="3400" dirty="0"/>
          </a:p>
        </p:txBody>
      </p:sp>
      <p:sp>
        <p:nvSpPr>
          <p:cNvPr id="9" name="Text 7"/>
          <p:cNvSpPr/>
          <p:nvPr/>
        </p:nvSpPr>
        <p:spPr>
          <a:xfrm>
            <a:off x="548640" y="1243584"/>
            <a:ext cx="9875520" cy="310896"/>
          </a:xfrm>
          <a:prstGeom prst="rect">
            <a:avLst/>
          </a:prstGeom>
          <a:noFill/>
          <a:ln/>
        </p:spPr>
        <p:txBody>
          <a:bodyPr wrap="square" lIns="0" tIns="0" rIns="0" bIns="0" rtlCol="0" anchor="ctr">
            <a:normAutofit/>
          </a:bodyPr>
          <a:lstStyle/>
          <a:p>
            <a:pPr algn="l" indent="0" marL="0">
              <a:buNone/>
            </a:pPr>
            <a:r>
              <a:rPr lang="en-US" sz="1410" dirty="0">
                <a:solidFill>
                  <a:srgbClr val="786A7C"/>
                </a:solidFill>
                <a:latin typeface="Aptos" pitchFamily="34" charset="0"/>
                <a:ea typeface="Aptos" pitchFamily="34" charset="-122"/>
                <a:cs typeface="Aptos" pitchFamily="34" charset="-120"/>
              </a:rPr>
              <a:t>The ritual of arrival, reimagined</a:t>
            </a:r>
            <a:endParaRPr lang="en-US" sz="1410" dirty="0"/>
          </a:p>
        </p:txBody>
      </p:sp>
      <p:sp>
        <p:nvSpPr>
          <p:cNvPr id="10" name="Shape 8"/>
          <p:cNvSpPr/>
          <p:nvPr/>
        </p:nvSpPr>
        <p:spPr>
          <a:xfrm>
            <a:off x="521208" y="1728216"/>
            <a:ext cx="5056632" cy="4288536"/>
          </a:xfrm>
          <a:prstGeom prst="roundRect">
            <a:avLst>
              <a:gd name="adj" fmla="val 2132"/>
            </a:avLst>
          </a:prstGeom>
          <a:solidFill>
            <a:srgbClr val="FFFCFE"/>
          </a:solidFill>
          <a:ln w="10160">
            <a:solidFill>
              <a:srgbClr val="E8D8E6"/>
            </a:solidFill>
            <a:prstDash val="solid"/>
          </a:ln>
        </p:spPr>
      </p:sp>
      <p:pic>
        <p:nvPicPr>
          <p:cNvPr id="11" name="Image 0" descr="/mnt/data/palace_room_visuals/Hermes_Skyport.jpg">    </p:cNvPr>
          <p:cNvPicPr>
            <a:picLocks noChangeAspect="1"/>
          </p:cNvPicPr>
          <p:nvPr/>
        </p:nvPicPr>
        <p:blipFill>
          <a:blip r:embed="rId1"/>
          <a:stretch>
            <a:fillRect/>
          </a:stretch>
        </p:blipFill>
        <p:spPr>
          <a:xfrm>
            <a:off x="630936" y="1837944"/>
            <a:ext cx="4837176" cy="2551176"/>
          </a:xfrm>
          <a:prstGeom prst="rect">
            <a:avLst/>
          </a:prstGeom>
        </p:spPr>
      </p:pic>
      <p:sp>
        <p:nvSpPr>
          <p:cNvPr id="12" name="Shape 9"/>
          <p:cNvSpPr/>
          <p:nvPr/>
        </p:nvSpPr>
        <p:spPr>
          <a:xfrm>
            <a:off x="640080" y="4379976"/>
            <a:ext cx="4809744" cy="36576"/>
          </a:xfrm>
          <a:prstGeom prst="rect">
            <a:avLst/>
          </a:prstGeom>
          <a:solidFill>
            <a:srgbClr val="52769F"/>
          </a:solidFill>
          <a:ln w="12700">
            <a:solidFill>
              <a:srgbClr val="52769F"/>
            </a:solidFill>
            <a:prstDash val="solid"/>
          </a:ln>
        </p:spPr>
      </p:sp>
      <p:sp>
        <p:nvSpPr>
          <p:cNvPr id="13" name="Text 10"/>
          <p:cNvSpPr/>
          <p:nvPr/>
        </p:nvSpPr>
        <p:spPr>
          <a:xfrm>
            <a:off x="777240" y="4626864"/>
            <a:ext cx="4462272" cy="210312"/>
          </a:xfrm>
          <a:prstGeom prst="rect">
            <a:avLst/>
          </a:prstGeom>
          <a:noFill/>
          <a:ln/>
        </p:spPr>
        <p:txBody>
          <a:bodyPr wrap="square" lIns="0" tIns="0" rIns="0" bIns="0" rtlCol="0" anchor="ctr">
            <a:normAutofit/>
          </a:bodyPr>
          <a:lstStyle/>
          <a:p>
            <a:pPr algn="l" indent="0" marL="0">
              <a:buNone/>
            </a:pPr>
            <a:r>
              <a:rPr lang="en-US" sz="1010" b="1" spc="100" kern="0" dirty="0">
                <a:solidFill>
                  <a:srgbClr val="52769F"/>
                </a:solidFill>
                <a:latin typeface="Aptos" pitchFamily="34" charset="0"/>
                <a:ea typeface="Aptos" pitchFamily="34" charset="-122"/>
                <a:cs typeface="Aptos" pitchFamily="34" charset="-120"/>
              </a:rPr>
              <a:t>NAME &amp; INSPIRATION</a:t>
            </a:r>
            <a:endParaRPr lang="en-US" sz="1010" dirty="0"/>
          </a:p>
        </p:txBody>
      </p:sp>
      <p:sp>
        <p:nvSpPr>
          <p:cNvPr id="14" name="Text 11"/>
          <p:cNvSpPr/>
          <p:nvPr/>
        </p:nvSpPr>
        <p:spPr>
          <a:xfrm>
            <a:off x="777240" y="4910328"/>
            <a:ext cx="4462272" cy="283464"/>
          </a:xfrm>
          <a:prstGeom prst="rect">
            <a:avLst/>
          </a:prstGeom>
          <a:noFill/>
          <a:ln/>
        </p:spPr>
        <p:txBody>
          <a:bodyPr wrap="square" lIns="0" tIns="0" rIns="0" bIns="0" rtlCol="0" anchor="ctr">
            <a:normAutofit/>
          </a:bodyPr>
          <a:lstStyle/>
          <a:p>
            <a:pPr algn="l" indent="0" marL="0">
              <a:buNone/>
            </a:pPr>
            <a:r>
              <a:rPr lang="en-US" sz="1320" dirty="0">
                <a:solidFill>
                  <a:srgbClr val="382B42"/>
                </a:solidFill>
                <a:latin typeface="Georgia" pitchFamily="34" charset="0"/>
                <a:ea typeface="Georgia" pitchFamily="34" charset="-122"/>
                <a:cs typeface="Georgia" pitchFamily="34" charset="-120"/>
              </a:rPr>
              <a:t>Hermes · messenger of the gods</a:t>
            </a:r>
            <a:endParaRPr lang="en-US" sz="1320" dirty="0"/>
          </a:p>
        </p:txBody>
      </p:sp>
      <p:sp>
        <p:nvSpPr>
          <p:cNvPr id="15" name="Text 12"/>
          <p:cNvSpPr/>
          <p:nvPr/>
        </p:nvSpPr>
        <p:spPr>
          <a:xfrm>
            <a:off x="777240" y="5276088"/>
            <a:ext cx="4425696" cy="521208"/>
          </a:xfrm>
          <a:prstGeom prst="rect">
            <a:avLst/>
          </a:prstGeom>
          <a:noFill/>
          <a:ln/>
        </p:spPr>
        <p:txBody>
          <a:bodyPr wrap="square" lIns="0" tIns="0" rIns="0" bIns="0" rtlCol="0" anchor="t">
            <a:normAutofit/>
          </a:bodyPr>
          <a:lstStyle/>
          <a:p>
            <a:pPr algn="l" indent="0" marL="0">
              <a:buNone/>
            </a:pPr>
            <a:r>
              <a:rPr lang="en-US" sz="1260" i="1" dirty="0">
                <a:solidFill>
                  <a:srgbClr val="786A7C"/>
                </a:solidFill>
                <a:latin typeface="Aptos" pitchFamily="34" charset="0"/>
                <a:ea typeface="Aptos" pitchFamily="34" charset="-122"/>
                <a:cs typeface="Aptos" pitchFamily="34" charset="-120"/>
              </a:rPr>
              <a:t>A future-facing arrival framed by the silhouette of a magical academy.</a:t>
            </a:r>
            <a:endParaRPr lang="en-US" sz="1260" dirty="0"/>
          </a:p>
        </p:txBody>
      </p:sp>
      <p:sp>
        <p:nvSpPr>
          <p:cNvPr id="16" name="Shape 13"/>
          <p:cNvSpPr/>
          <p:nvPr/>
        </p:nvSpPr>
        <p:spPr>
          <a:xfrm>
            <a:off x="5788152" y="1719072"/>
            <a:ext cx="5815584" cy="1344168"/>
          </a:xfrm>
          <a:prstGeom prst="roundRect">
            <a:avLst>
              <a:gd name="adj" fmla="val 7483"/>
            </a:avLst>
          </a:prstGeom>
          <a:solidFill>
            <a:srgbClr val="FFFCFE"/>
          </a:solidFill>
          <a:ln w="10160">
            <a:solidFill>
              <a:srgbClr val="E8D8E6"/>
            </a:solidFill>
            <a:prstDash val="solid"/>
          </a:ln>
        </p:spPr>
      </p:sp>
      <p:sp>
        <p:nvSpPr>
          <p:cNvPr id="17" name="Shape 14"/>
          <p:cNvSpPr/>
          <p:nvPr/>
        </p:nvSpPr>
        <p:spPr>
          <a:xfrm>
            <a:off x="6007608" y="1965960"/>
            <a:ext cx="50292" cy="338328"/>
          </a:xfrm>
          <a:prstGeom prst="rect">
            <a:avLst/>
          </a:prstGeom>
          <a:solidFill>
            <a:srgbClr val="52769F"/>
          </a:solidFill>
          <a:ln w="12700">
            <a:solidFill>
              <a:srgbClr val="52769F"/>
            </a:solidFill>
            <a:prstDash val="solid"/>
          </a:ln>
        </p:spPr>
      </p:sp>
      <p:sp>
        <p:nvSpPr>
          <p:cNvPr id="18" name="Text 15"/>
          <p:cNvSpPr/>
          <p:nvPr/>
        </p:nvSpPr>
        <p:spPr>
          <a:xfrm>
            <a:off x="6208776" y="192024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SPATIAL DESIGN</a:t>
            </a:r>
            <a:endParaRPr lang="en-US" sz="1260" dirty="0"/>
          </a:p>
        </p:txBody>
      </p:sp>
      <p:sp>
        <p:nvSpPr>
          <p:cNvPr id="19" name="Text 16"/>
          <p:cNvSpPr/>
          <p:nvPr/>
        </p:nvSpPr>
        <p:spPr>
          <a:xfrm>
            <a:off x="6208776" y="228600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Circular landing deck with illuminated perimeter and discreet wind screens.</a:t>
            </a:r>
            <a:endParaRPr lang="en-US" sz="1190" dirty="0"/>
          </a:p>
        </p:txBody>
      </p:sp>
      <p:sp>
        <p:nvSpPr>
          <p:cNvPr id="20" name="Text 17"/>
          <p:cNvSpPr/>
          <p:nvPr/>
        </p:nvSpPr>
        <p:spPr>
          <a:xfrm>
            <a:off x="6208776" y="264261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Gothic colonnades create a ceremonial arrival against the river skyline.</a:t>
            </a:r>
            <a:endParaRPr lang="en-US" sz="1190" dirty="0"/>
          </a:p>
        </p:txBody>
      </p:sp>
      <p:sp>
        <p:nvSpPr>
          <p:cNvPr id="21" name="Shape 18"/>
          <p:cNvSpPr/>
          <p:nvPr/>
        </p:nvSpPr>
        <p:spPr>
          <a:xfrm>
            <a:off x="5788152" y="3182112"/>
            <a:ext cx="5815584" cy="1344168"/>
          </a:xfrm>
          <a:prstGeom prst="roundRect">
            <a:avLst>
              <a:gd name="adj" fmla="val 7483"/>
            </a:avLst>
          </a:prstGeom>
          <a:solidFill>
            <a:srgbClr val="FFFCFE"/>
          </a:solidFill>
          <a:ln w="10160">
            <a:solidFill>
              <a:srgbClr val="E8D8E6"/>
            </a:solidFill>
            <a:prstDash val="solid"/>
          </a:ln>
        </p:spPr>
      </p:sp>
      <p:sp>
        <p:nvSpPr>
          <p:cNvPr id="22" name="Shape 19"/>
          <p:cNvSpPr/>
          <p:nvPr/>
        </p:nvSpPr>
        <p:spPr>
          <a:xfrm>
            <a:off x="6007608" y="3429000"/>
            <a:ext cx="50292" cy="338328"/>
          </a:xfrm>
          <a:prstGeom prst="rect">
            <a:avLst/>
          </a:prstGeom>
          <a:solidFill>
            <a:srgbClr val="52769F"/>
          </a:solidFill>
          <a:ln w="12700">
            <a:solidFill>
              <a:srgbClr val="52769F"/>
            </a:solidFill>
            <a:prstDash val="solid"/>
          </a:ln>
        </p:spPr>
      </p:sp>
      <p:sp>
        <p:nvSpPr>
          <p:cNvPr id="23" name="Text 20"/>
          <p:cNvSpPr/>
          <p:nvPr/>
        </p:nvSpPr>
        <p:spPr>
          <a:xfrm>
            <a:off x="6208776" y="338328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EQUIPMENT &amp; FIT-OUT</a:t>
            </a:r>
            <a:endParaRPr lang="en-US" sz="1260" dirty="0"/>
          </a:p>
        </p:txBody>
      </p:sp>
      <p:sp>
        <p:nvSpPr>
          <p:cNvPr id="24" name="Text 21"/>
          <p:cNvSpPr/>
          <p:nvPr/>
        </p:nvSpPr>
        <p:spPr>
          <a:xfrm>
            <a:off x="6208776" y="374904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eVTOL landing zone concept and protected passenger route</a:t>
            </a:r>
            <a:endParaRPr lang="en-US" sz="1190" dirty="0"/>
          </a:p>
        </p:txBody>
      </p:sp>
      <p:sp>
        <p:nvSpPr>
          <p:cNvPr id="25" name="Text 22"/>
          <p:cNvSpPr/>
          <p:nvPr/>
        </p:nvSpPr>
        <p:spPr>
          <a:xfrm>
            <a:off x="6208776" y="410565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Charging interface, weather beacon and fire-safety provisions</a:t>
            </a:r>
            <a:endParaRPr lang="en-US" sz="1190" dirty="0"/>
          </a:p>
        </p:txBody>
      </p:sp>
      <p:sp>
        <p:nvSpPr>
          <p:cNvPr id="26" name="Shape 23"/>
          <p:cNvSpPr/>
          <p:nvPr/>
        </p:nvSpPr>
        <p:spPr>
          <a:xfrm>
            <a:off x="5788152" y="4645152"/>
            <a:ext cx="5815584" cy="1344168"/>
          </a:xfrm>
          <a:prstGeom prst="roundRect">
            <a:avLst>
              <a:gd name="adj" fmla="val 7483"/>
            </a:avLst>
          </a:prstGeom>
          <a:solidFill>
            <a:srgbClr val="F4E8F8"/>
          </a:solidFill>
          <a:ln w="10160">
            <a:solidFill>
              <a:srgbClr val="E8D8E6"/>
            </a:solidFill>
            <a:prstDash val="solid"/>
          </a:ln>
        </p:spPr>
      </p:sp>
      <p:sp>
        <p:nvSpPr>
          <p:cNvPr id="27" name="Shape 24"/>
          <p:cNvSpPr/>
          <p:nvPr/>
        </p:nvSpPr>
        <p:spPr>
          <a:xfrm>
            <a:off x="6007608" y="4892040"/>
            <a:ext cx="50292" cy="338328"/>
          </a:xfrm>
          <a:prstGeom prst="rect">
            <a:avLst/>
          </a:prstGeom>
          <a:solidFill>
            <a:srgbClr val="52769F"/>
          </a:solidFill>
          <a:ln w="12700">
            <a:solidFill>
              <a:srgbClr val="52769F"/>
            </a:solidFill>
            <a:prstDash val="solid"/>
          </a:ln>
        </p:spPr>
      </p:sp>
      <p:sp>
        <p:nvSpPr>
          <p:cNvPr id="28" name="Text 25"/>
          <p:cNvSpPr/>
          <p:nvPr/>
        </p:nvSpPr>
        <p:spPr>
          <a:xfrm>
            <a:off x="6208776" y="484632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52769F"/>
                </a:solidFill>
                <a:latin typeface="Aptos" pitchFamily="34" charset="0"/>
                <a:ea typeface="Aptos" pitchFamily="34" charset="-122"/>
                <a:cs typeface="Aptos" pitchFamily="34" charset="-120"/>
              </a:rPr>
              <a:t>AI &amp; ROBOTICS</a:t>
            </a:r>
            <a:endParaRPr lang="en-US" sz="1260" dirty="0"/>
          </a:p>
        </p:txBody>
      </p:sp>
      <p:sp>
        <p:nvSpPr>
          <p:cNvPr id="29" name="Text 26"/>
          <p:cNvSpPr/>
          <p:nvPr/>
        </p:nvSpPr>
        <p:spPr>
          <a:xfrm>
            <a:off x="6208776" y="521208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AI-assisted weather, occupancy and landing status displays</a:t>
            </a:r>
            <a:endParaRPr lang="en-US" sz="1190" dirty="0"/>
          </a:p>
        </p:txBody>
      </p:sp>
      <p:sp>
        <p:nvSpPr>
          <p:cNvPr id="30" name="Text 27"/>
          <p:cNvSpPr/>
          <p:nvPr/>
        </p:nvSpPr>
        <p:spPr>
          <a:xfrm>
            <a:off x="6208776" y="556869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Automated lighting, access control and ground-crew alerts</a:t>
            </a:r>
            <a:endParaRPr lang="en-US" sz="1190" dirty="0"/>
          </a:p>
        </p:txBody>
      </p:sp>
      <p:sp>
        <p:nvSpPr>
          <p:cNvPr id="31" name="Shape 28"/>
          <p:cNvSpPr/>
          <p:nvPr/>
        </p:nvSpPr>
        <p:spPr>
          <a:xfrm>
            <a:off x="5788152" y="6199632"/>
            <a:ext cx="5815584" cy="201168"/>
          </a:xfrm>
          <a:prstGeom prst="roundRect">
            <a:avLst>
              <a:gd name="adj" fmla="val 13636"/>
            </a:avLst>
          </a:prstGeom>
          <a:solidFill>
            <a:srgbClr val="FBF6FA"/>
          </a:solidFill>
          <a:ln w="10160">
            <a:solidFill>
              <a:srgbClr val="FBF6FA"/>
            </a:solidFill>
            <a:prstDash val="solid"/>
          </a:ln>
        </p:spPr>
      </p:sp>
      <p:sp>
        <p:nvSpPr>
          <p:cNvPr id="32" name="Text 29"/>
          <p:cNvSpPr/>
          <p:nvPr/>
        </p:nvSpPr>
        <p:spPr>
          <a:xfrm>
            <a:off x="5961888" y="6199632"/>
            <a:ext cx="5413248" cy="182880"/>
          </a:xfrm>
          <a:prstGeom prst="rect">
            <a:avLst/>
          </a:prstGeom>
          <a:noFill/>
          <a:ln/>
        </p:spPr>
        <p:txBody>
          <a:bodyPr wrap="square" lIns="0" tIns="0" rIns="0" bIns="0" rtlCol="0" anchor="ctr">
            <a:normAutofit/>
          </a:bodyPr>
          <a:lstStyle/>
          <a:p>
            <a:pPr algn="l" indent="0" marL="0">
              <a:buNone/>
            </a:pPr>
            <a:r>
              <a:rPr lang="en-US" sz="870" spc="75" kern="0" dirty="0">
                <a:solidFill>
                  <a:srgbClr val="927F96"/>
                </a:solidFill>
                <a:latin typeface="Aptos" pitchFamily="34" charset="0"/>
                <a:ea typeface="Aptos" pitchFamily="34" charset="-122"/>
                <a:cs typeface="Aptos" pitchFamily="34" charset="-120"/>
              </a:rPr>
              <a:t>01 / MOBILITY    /    ROOFTOP</a:t>
            </a:r>
            <a:endParaRPr lang="en-US" sz="87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BF6FA"/>
        </a:solidFill>
      </p:bgPr>
    </p:bg>
    <p:spTree>
      <p:nvGrpSpPr>
        <p:cNvPr id="1" name=""/>
        <p:cNvGrpSpPr/>
        <p:nvPr/>
      </p:nvGrpSpPr>
      <p:grpSpPr>
        <a:xfrm>
          <a:off x="0" y="0"/>
          <a:ext cx="0" cy="0"/>
          <a:chOff x="0" y="0"/>
          <a:chExt cx="0" cy="0"/>
        </a:xfrm>
      </p:grpSpPr>
      <p:sp>
        <p:nvSpPr>
          <p:cNvPr id="2" name="Shape 0"/>
          <p:cNvSpPr/>
          <p:nvPr/>
        </p:nvSpPr>
        <p:spPr>
          <a:xfrm>
            <a:off x="0" y="0"/>
            <a:ext cx="12191695" cy="51206"/>
          </a:xfrm>
          <a:prstGeom prst="rect">
            <a:avLst/>
          </a:prstGeom>
          <a:solidFill>
            <a:srgbClr val="AF718F"/>
          </a:solidFill>
          <a:ln w="12700">
            <a:solidFill>
              <a:srgbClr val="AF718F"/>
            </a:solidFill>
            <a:prstDash val="solid"/>
          </a:ln>
        </p:spPr>
      </p:sp>
      <p:sp>
        <p:nvSpPr>
          <p:cNvPr id="3" name="Text 1"/>
          <p:cNvSpPr/>
          <p:nvPr/>
        </p:nvSpPr>
        <p:spPr>
          <a:xfrm>
            <a:off x="484632" y="201168"/>
            <a:ext cx="4206240" cy="256032"/>
          </a:xfrm>
          <a:prstGeom prst="rect">
            <a:avLst/>
          </a:prstGeom>
          <a:noFill/>
          <a:ln/>
        </p:spPr>
        <p:txBody>
          <a:bodyPr wrap="square" lIns="0" tIns="0" rIns="0" bIns="0" rtlCol="0" anchor="ctr">
            <a:normAutofit/>
          </a:bodyPr>
          <a:lstStyle/>
          <a:p>
            <a:pPr algn="l" indent="0" marL="0">
              <a:buNone/>
            </a:pPr>
            <a:r>
              <a:rPr lang="en-US" sz="1000" b="1" spc="120" kern="0" dirty="0">
                <a:solidFill>
                  <a:srgbClr val="AF718F"/>
                </a:solidFill>
                <a:latin typeface="Aptos" pitchFamily="34" charset="0"/>
                <a:ea typeface="Aptos" pitchFamily="34" charset="-122"/>
                <a:cs typeface="Aptos" pitchFamily="34" charset="-120"/>
              </a:rPr>
              <a:t>✧ THE OLYMPIAN SKY PALACE</a:t>
            </a:r>
            <a:endParaRPr lang="en-US" sz="1000" dirty="0"/>
          </a:p>
        </p:txBody>
      </p:sp>
      <p:sp>
        <p:nvSpPr>
          <p:cNvPr id="4" name="Text 2"/>
          <p:cNvSpPr/>
          <p:nvPr/>
        </p:nvSpPr>
        <p:spPr>
          <a:xfrm>
            <a:off x="9253728" y="201168"/>
            <a:ext cx="2468880" cy="237744"/>
          </a:xfrm>
          <a:prstGeom prst="rect">
            <a:avLst/>
          </a:prstGeom>
          <a:noFill/>
          <a:ln/>
        </p:spPr>
        <p:txBody>
          <a:bodyPr wrap="square" lIns="0" tIns="0" rIns="0" bIns="0" rtlCol="0" anchor="ctr">
            <a:normAutofit/>
          </a:bodyPr>
          <a:lstStyle/>
          <a:p>
            <a:pPr algn="r" indent="0" marL="0">
              <a:buNone/>
            </a:pPr>
            <a:r>
              <a:rPr lang="en-US" sz="900" spc="100" kern="0" dirty="0">
                <a:solidFill>
                  <a:srgbClr val="786A7C"/>
                </a:solidFill>
                <a:latin typeface="Aptos" pitchFamily="34" charset="0"/>
                <a:ea typeface="Aptos" pitchFamily="34" charset="-122"/>
                <a:cs typeface="Aptos" pitchFamily="34" charset="-120"/>
              </a:rPr>
              <a:t>ROOFTOP / 02 / SKY GARDEN</a:t>
            </a:r>
            <a:endParaRPr lang="en-US" sz="900" dirty="0"/>
          </a:p>
        </p:txBody>
      </p:sp>
      <p:sp>
        <p:nvSpPr>
          <p:cNvPr id="5" name="Shape 3"/>
          <p:cNvSpPr/>
          <p:nvPr/>
        </p:nvSpPr>
        <p:spPr>
          <a:xfrm>
            <a:off x="484632" y="6524244"/>
            <a:ext cx="11219688" cy="0"/>
          </a:xfrm>
          <a:prstGeom prst="line">
            <a:avLst/>
          </a:prstGeom>
          <a:noFill/>
          <a:ln w="8890">
            <a:solidFill>
              <a:srgbClr val="E8D8E6"/>
            </a:solidFill>
            <a:prstDash val="solid"/>
          </a:ln>
        </p:spPr>
      </p:sp>
      <p:sp>
        <p:nvSpPr>
          <p:cNvPr id="6" name="Text 4"/>
          <p:cNvSpPr/>
          <p:nvPr/>
        </p:nvSpPr>
        <p:spPr>
          <a:xfrm>
            <a:off x="484632" y="6556248"/>
            <a:ext cx="5486400" cy="155448"/>
          </a:xfrm>
          <a:prstGeom prst="rect">
            <a:avLst/>
          </a:prstGeom>
          <a:noFill/>
          <a:ln/>
        </p:spPr>
        <p:txBody>
          <a:bodyPr wrap="square" lIns="0" tIns="0" rIns="0" bIns="0" rtlCol="0" anchor="ctr">
            <a:normAutofit/>
          </a:bodyPr>
          <a:lstStyle/>
          <a:p>
            <a:pPr algn="l" indent="0" marL="0">
              <a:buNone/>
            </a:pPr>
            <a:r>
              <a:rPr lang="en-US" sz="780" spc="50" kern="0" dirty="0">
                <a:solidFill>
                  <a:srgbClr val="927F96"/>
                </a:solidFill>
                <a:latin typeface="Aptos" pitchFamily="34" charset="0"/>
                <a:ea typeface="Aptos" pitchFamily="34" charset="-122"/>
                <a:cs typeface="Aptos" pitchFamily="34" charset="-120"/>
              </a:rPr>
              <a:t>THE PRINCESS EDITION   •   AI + ROBOTICS + SOLAR</a:t>
            </a:r>
            <a:endParaRPr lang="en-US" sz="780" dirty="0"/>
          </a:p>
        </p:txBody>
      </p:sp>
      <p:sp>
        <p:nvSpPr>
          <p:cNvPr id="7" name="Text 5"/>
          <p:cNvSpPr/>
          <p:nvPr/>
        </p:nvSpPr>
        <p:spPr>
          <a:xfrm>
            <a:off x="10625328" y="6556248"/>
            <a:ext cx="1051560" cy="155448"/>
          </a:xfrm>
          <a:prstGeom prst="rect">
            <a:avLst/>
          </a:prstGeom>
          <a:noFill/>
          <a:ln/>
        </p:spPr>
        <p:txBody>
          <a:bodyPr wrap="square" lIns="0" tIns="0" rIns="0" bIns="0" rtlCol="0" anchor="ctr">
            <a:normAutofit/>
          </a:bodyPr>
          <a:lstStyle/>
          <a:p>
            <a:pPr algn="r" indent="0" marL="0">
              <a:buNone/>
            </a:pPr>
            <a:r>
              <a:rPr lang="en-US" sz="800" dirty="0">
                <a:solidFill>
                  <a:srgbClr val="927F96"/>
                </a:solidFill>
                <a:latin typeface="Aptos" pitchFamily="34" charset="0"/>
                <a:ea typeface="Aptos" pitchFamily="34" charset="-122"/>
                <a:cs typeface="Aptos" pitchFamily="34" charset="-120"/>
              </a:rPr>
              <a:t>07  /  27</a:t>
            </a:r>
            <a:endParaRPr lang="en-US" sz="800" dirty="0"/>
          </a:p>
        </p:txBody>
      </p:sp>
      <p:sp>
        <p:nvSpPr>
          <p:cNvPr id="8" name="Text 6"/>
          <p:cNvSpPr/>
          <p:nvPr/>
        </p:nvSpPr>
        <p:spPr>
          <a:xfrm>
            <a:off x="530352" y="612648"/>
            <a:ext cx="7955280" cy="557784"/>
          </a:xfrm>
          <a:prstGeom prst="rect">
            <a:avLst/>
          </a:prstGeom>
          <a:noFill/>
          <a:ln/>
        </p:spPr>
        <p:txBody>
          <a:bodyPr wrap="square" lIns="0" tIns="0" rIns="0" bIns="0" rtlCol="0" anchor="ctr">
            <a:normAutofit/>
          </a:bodyPr>
          <a:lstStyle/>
          <a:p>
            <a:pPr algn="l" indent="0" marL="0">
              <a:buNone/>
            </a:pPr>
            <a:r>
              <a:rPr lang="en-US" sz="3400" dirty="0">
                <a:solidFill>
                  <a:srgbClr val="84456A"/>
                </a:solidFill>
                <a:latin typeface="Georgia" pitchFamily="34" charset="0"/>
                <a:ea typeface="Georgia" pitchFamily="34" charset="-122"/>
                <a:cs typeface="Georgia" pitchFamily="34" charset="-120"/>
              </a:rPr>
              <a:t>Astra Court</a:t>
            </a:r>
            <a:endParaRPr lang="en-US" sz="3400" dirty="0"/>
          </a:p>
        </p:txBody>
      </p:sp>
      <p:sp>
        <p:nvSpPr>
          <p:cNvPr id="9" name="Text 7"/>
          <p:cNvSpPr/>
          <p:nvPr/>
        </p:nvSpPr>
        <p:spPr>
          <a:xfrm>
            <a:off x="548640" y="1243584"/>
            <a:ext cx="9875520" cy="310896"/>
          </a:xfrm>
          <a:prstGeom prst="rect">
            <a:avLst/>
          </a:prstGeom>
          <a:noFill/>
          <a:ln/>
        </p:spPr>
        <p:txBody>
          <a:bodyPr wrap="square" lIns="0" tIns="0" rIns="0" bIns="0" rtlCol="0" anchor="ctr">
            <a:normAutofit/>
          </a:bodyPr>
          <a:lstStyle/>
          <a:p>
            <a:pPr algn="l" indent="0" marL="0">
              <a:buNone/>
            </a:pPr>
            <a:r>
              <a:rPr lang="en-US" sz="1410" dirty="0">
                <a:solidFill>
                  <a:srgbClr val="786A7C"/>
                </a:solidFill>
                <a:latin typeface="Aptos" pitchFamily="34" charset="0"/>
                <a:ea typeface="Aptos" pitchFamily="34" charset="-122"/>
                <a:cs typeface="Aptos" pitchFamily="34" charset="-120"/>
              </a:rPr>
              <a:t>The observatory above the city</a:t>
            </a:r>
            <a:endParaRPr lang="en-US" sz="1410" dirty="0"/>
          </a:p>
        </p:txBody>
      </p:sp>
      <p:sp>
        <p:nvSpPr>
          <p:cNvPr id="10" name="Shape 8"/>
          <p:cNvSpPr/>
          <p:nvPr/>
        </p:nvSpPr>
        <p:spPr>
          <a:xfrm>
            <a:off x="521208" y="1728216"/>
            <a:ext cx="5056632" cy="4288536"/>
          </a:xfrm>
          <a:prstGeom prst="roundRect">
            <a:avLst>
              <a:gd name="adj" fmla="val 2132"/>
            </a:avLst>
          </a:prstGeom>
          <a:solidFill>
            <a:srgbClr val="FFFCFE"/>
          </a:solidFill>
          <a:ln w="10160">
            <a:solidFill>
              <a:srgbClr val="E8D8E6"/>
            </a:solidFill>
            <a:prstDash val="solid"/>
          </a:ln>
        </p:spPr>
      </p:sp>
      <p:pic>
        <p:nvPicPr>
          <p:cNvPr id="11" name="Image 0" descr="/mnt/data/palace_room_visuals/Astra_Court.jpg">    </p:cNvPr>
          <p:cNvPicPr>
            <a:picLocks noChangeAspect="1"/>
          </p:cNvPicPr>
          <p:nvPr/>
        </p:nvPicPr>
        <p:blipFill>
          <a:blip r:embed="rId1"/>
          <a:stretch>
            <a:fillRect/>
          </a:stretch>
        </p:blipFill>
        <p:spPr>
          <a:xfrm>
            <a:off x="630936" y="1837944"/>
            <a:ext cx="4837176" cy="2551176"/>
          </a:xfrm>
          <a:prstGeom prst="rect">
            <a:avLst/>
          </a:prstGeom>
        </p:spPr>
      </p:pic>
      <p:sp>
        <p:nvSpPr>
          <p:cNvPr id="12" name="Shape 9"/>
          <p:cNvSpPr/>
          <p:nvPr/>
        </p:nvSpPr>
        <p:spPr>
          <a:xfrm>
            <a:off x="640080" y="4379976"/>
            <a:ext cx="4809744" cy="36576"/>
          </a:xfrm>
          <a:prstGeom prst="rect">
            <a:avLst/>
          </a:prstGeom>
          <a:solidFill>
            <a:srgbClr val="AF718F"/>
          </a:solidFill>
          <a:ln w="12700">
            <a:solidFill>
              <a:srgbClr val="AF718F"/>
            </a:solidFill>
            <a:prstDash val="solid"/>
          </a:ln>
        </p:spPr>
      </p:sp>
      <p:sp>
        <p:nvSpPr>
          <p:cNvPr id="13" name="Text 10"/>
          <p:cNvSpPr/>
          <p:nvPr/>
        </p:nvSpPr>
        <p:spPr>
          <a:xfrm>
            <a:off x="777240" y="4626864"/>
            <a:ext cx="4462272" cy="210312"/>
          </a:xfrm>
          <a:prstGeom prst="rect">
            <a:avLst/>
          </a:prstGeom>
          <a:noFill/>
          <a:ln/>
        </p:spPr>
        <p:txBody>
          <a:bodyPr wrap="square" lIns="0" tIns="0" rIns="0" bIns="0" rtlCol="0" anchor="ctr">
            <a:normAutofit/>
          </a:bodyPr>
          <a:lstStyle/>
          <a:p>
            <a:pPr algn="l" indent="0" marL="0">
              <a:buNone/>
            </a:pPr>
            <a:r>
              <a:rPr lang="en-US" sz="1010" b="1" spc="100" kern="0" dirty="0">
                <a:solidFill>
                  <a:srgbClr val="AF718F"/>
                </a:solidFill>
                <a:latin typeface="Aptos" pitchFamily="34" charset="0"/>
                <a:ea typeface="Aptos" pitchFamily="34" charset="-122"/>
                <a:cs typeface="Aptos" pitchFamily="34" charset="-120"/>
              </a:rPr>
              <a:t>NAME &amp; INSPIRATION</a:t>
            </a:r>
            <a:endParaRPr lang="en-US" sz="1010" dirty="0"/>
          </a:p>
        </p:txBody>
      </p:sp>
      <p:sp>
        <p:nvSpPr>
          <p:cNvPr id="14" name="Text 11"/>
          <p:cNvSpPr/>
          <p:nvPr/>
        </p:nvSpPr>
        <p:spPr>
          <a:xfrm>
            <a:off x="777240" y="4910328"/>
            <a:ext cx="4462272" cy="283464"/>
          </a:xfrm>
          <a:prstGeom prst="rect">
            <a:avLst/>
          </a:prstGeom>
          <a:noFill/>
          <a:ln/>
        </p:spPr>
        <p:txBody>
          <a:bodyPr wrap="square" lIns="0" tIns="0" rIns="0" bIns="0" rtlCol="0" anchor="ctr">
            <a:normAutofit/>
          </a:bodyPr>
          <a:lstStyle/>
          <a:p>
            <a:pPr algn="l" indent="0" marL="0">
              <a:buNone/>
            </a:pPr>
            <a:r>
              <a:rPr lang="en-US" sz="1320" dirty="0">
                <a:solidFill>
                  <a:srgbClr val="382B42"/>
                </a:solidFill>
                <a:latin typeface="Georgia" pitchFamily="34" charset="0"/>
                <a:ea typeface="Georgia" pitchFamily="34" charset="-122"/>
                <a:cs typeface="Georgia" pitchFamily="34" charset="-120"/>
              </a:rPr>
              <a:t>Astra · the stars</a:t>
            </a:r>
            <a:endParaRPr lang="en-US" sz="1320" dirty="0"/>
          </a:p>
        </p:txBody>
      </p:sp>
      <p:sp>
        <p:nvSpPr>
          <p:cNvPr id="15" name="Text 12"/>
          <p:cNvSpPr/>
          <p:nvPr/>
        </p:nvSpPr>
        <p:spPr>
          <a:xfrm>
            <a:off x="777240" y="5276088"/>
            <a:ext cx="4425696" cy="521208"/>
          </a:xfrm>
          <a:prstGeom prst="rect">
            <a:avLst/>
          </a:prstGeom>
          <a:noFill/>
          <a:ln/>
        </p:spPr>
        <p:txBody>
          <a:bodyPr wrap="square" lIns="0" tIns="0" rIns="0" bIns="0" rtlCol="0" anchor="t">
            <a:normAutofit/>
          </a:bodyPr>
          <a:lstStyle/>
          <a:p>
            <a:pPr algn="l" indent="0" marL="0">
              <a:buNone/>
            </a:pPr>
            <a:r>
              <a:rPr lang="en-US" sz="1260" i="1" dirty="0">
                <a:solidFill>
                  <a:srgbClr val="786A7C"/>
                </a:solidFill>
                <a:latin typeface="Aptos" pitchFamily="34" charset="0"/>
                <a:ea typeface="Aptos" pitchFamily="34" charset="-122"/>
                <a:cs typeface="Aptos" pitchFamily="34" charset="-120"/>
              </a:rPr>
              <a:t>A quiet perch to watch the city glow and the sky slowly darken.</a:t>
            </a:r>
            <a:endParaRPr lang="en-US" sz="1260" dirty="0"/>
          </a:p>
        </p:txBody>
      </p:sp>
      <p:sp>
        <p:nvSpPr>
          <p:cNvPr id="16" name="Shape 13"/>
          <p:cNvSpPr/>
          <p:nvPr/>
        </p:nvSpPr>
        <p:spPr>
          <a:xfrm>
            <a:off x="5788152" y="1719072"/>
            <a:ext cx="5815584" cy="1344168"/>
          </a:xfrm>
          <a:prstGeom prst="roundRect">
            <a:avLst>
              <a:gd name="adj" fmla="val 7483"/>
            </a:avLst>
          </a:prstGeom>
          <a:solidFill>
            <a:srgbClr val="FFFCFE"/>
          </a:solidFill>
          <a:ln w="10160">
            <a:solidFill>
              <a:srgbClr val="E8D8E6"/>
            </a:solidFill>
            <a:prstDash val="solid"/>
          </a:ln>
        </p:spPr>
      </p:sp>
      <p:sp>
        <p:nvSpPr>
          <p:cNvPr id="17" name="Shape 14"/>
          <p:cNvSpPr/>
          <p:nvPr/>
        </p:nvSpPr>
        <p:spPr>
          <a:xfrm>
            <a:off x="6007608" y="1965960"/>
            <a:ext cx="50292" cy="338328"/>
          </a:xfrm>
          <a:prstGeom prst="rect">
            <a:avLst/>
          </a:prstGeom>
          <a:solidFill>
            <a:srgbClr val="AF718F"/>
          </a:solidFill>
          <a:ln w="12700">
            <a:solidFill>
              <a:srgbClr val="AF718F"/>
            </a:solidFill>
            <a:prstDash val="solid"/>
          </a:ln>
        </p:spPr>
      </p:sp>
      <p:sp>
        <p:nvSpPr>
          <p:cNvPr id="18" name="Text 15"/>
          <p:cNvSpPr/>
          <p:nvPr/>
        </p:nvSpPr>
        <p:spPr>
          <a:xfrm>
            <a:off x="6208776" y="192024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SPATIAL DESIGN</a:t>
            </a:r>
            <a:endParaRPr lang="en-US" sz="1260" dirty="0"/>
          </a:p>
        </p:txBody>
      </p:sp>
      <p:sp>
        <p:nvSpPr>
          <p:cNvPr id="19" name="Text 16"/>
          <p:cNvSpPr/>
          <p:nvPr/>
        </p:nvSpPr>
        <p:spPr>
          <a:xfrm>
            <a:off x="6208776" y="228600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Open-air terrace with slender Gothic arches, warm stone and calm seating.</a:t>
            </a:r>
            <a:endParaRPr lang="en-US" sz="1190" dirty="0"/>
          </a:p>
        </p:txBody>
      </p:sp>
      <p:sp>
        <p:nvSpPr>
          <p:cNvPr id="20" name="Text 17"/>
          <p:cNvSpPr/>
          <p:nvPr/>
        </p:nvSpPr>
        <p:spPr>
          <a:xfrm>
            <a:off x="6208776" y="264261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Long river-facing sightlines, telescope alcove and low-profile planters.</a:t>
            </a:r>
            <a:endParaRPr lang="en-US" sz="1190" dirty="0"/>
          </a:p>
        </p:txBody>
      </p:sp>
      <p:sp>
        <p:nvSpPr>
          <p:cNvPr id="21" name="Shape 18"/>
          <p:cNvSpPr/>
          <p:nvPr/>
        </p:nvSpPr>
        <p:spPr>
          <a:xfrm>
            <a:off x="5788152" y="3182112"/>
            <a:ext cx="5815584" cy="1344168"/>
          </a:xfrm>
          <a:prstGeom prst="roundRect">
            <a:avLst>
              <a:gd name="adj" fmla="val 7483"/>
            </a:avLst>
          </a:prstGeom>
          <a:solidFill>
            <a:srgbClr val="FFFCFE"/>
          </a:solidFill>
          <a:ln w="10160">
            <a:solidFill>
              <a:srgbClr val="E8D8E6"/>
            </a:solidFill>
            <a:prstDash val="solid"/>
          </a:ln>
        </p:spPr>
      </p:sp>
      <p:sp>
        <p:nvSpPr>
          <p:cNvPr id="22" name="Shape 19"/>
          <p:cNvSpPr/>
          <p:nvPr/>
        </p:nvSpPr>
        <p:spPr>
          <a:xfrm>
            <a:off x="6007608" y="3429000"/>
            <a:ext cx="50292" cy="338328"/>
          </a:xfrm>
          <a:prstGeom prst="rect">
            <a:avLst/>
          </a:prstGeom>
          <a:solidFill>
            <a:srgbClr val="AF718F"/>
          </a:solidFill>
          <a:ln w="12700">
            <a:solidFill>
              <a:srgbClr val="AF718F"/>
            </a:solidFill>
            <a:prstDash val="solid"/>
          </a:ln>
        </p:spPr>
      </p:sp>
      <p:sp>
        <p:nvSpPr>
          <p:cNvPr id="23" name="Text 20"/>
          <p:cNvSpPr/>
          <p:nvPr/>
        </p:nvSpPr>
        <p:spPr>
          <a:xfrm>
            <a:off x="6208776" y="338328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EQUIPMENT &amp; FIT-OUT</a:t>
            </a:r>
            <a:endParaRPr lang="en-US" sz="1260" dirty="0"/>
          </a:p>
        </p:txBody>
      </p:sp>
      <p:sp>
        <p:nvSpPr>
          <p:cNvPr id="24" name="Text 21"/>
          <p:cNvSpPr/>
          <p:nvPr/>
        </p:nvSpPr>
        <p:spPr>
          <a:xfrm>
            <a:off x="6208776" y="374904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Astronomical telescope and motorized shade canopy</a:t>
            </a:r>
            <a:endParaRPr lang="en-US" sz="1190" dirty="0"/>
          </a:p>
        </p:txBody>
      </p:sp>
      <p:sp>
        <p:nvSpPr>
          <p:cNvPr id="25" name="Text 22"/>
          <p:cNvSpPr/>
          <p:nvPr/>
        </p:nvSpPr>
        <p:spPr>
          <a:xfrm>
            <a:off x="6208776" y="410565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Solar pergola, weatherproof lounge furniture and ambient lighting</a:t>
            </a:r>
            <a:endParaRPr lang="en-US" sz="1190" dirty="0"/>
          </a:p>
        </p:txBody>
      </p:sp>
      <p:sp>
        <p:nvSpPr>
          <p:cNvPr id="26" name="Shape 23"/>
          <p:cNvSpPr/>
          <p:nvPr/>
        </p:nvSpPr>
        <p:spPr>
          <a:xfrm>
            <a:off x="5788152" y="4645152"/>
            <a:ext cx="5815584" cy="1344168"/>
          </a:xfrm>
          <a:prstGeom prst="roundRect">
            <a:avLst>
              <a:gd name="adj" fmla="val 7483"/>
            </a:avLst>
          </a:prstGeom>
          <a:solidFill>
            <a:srgbClr val="F4E8F8"/>
          </a:solidFill>
          <a:ln w="10160">
            <a:solidFill>
              <a:srgbClr val="E8D8E6"/>
            </a:solidFill>
            <a:prstDash val="solid"/>
          </a:ln>
        </p:spPr>
      </p:sp>
      <p:sp>
        <p:nvSpPr>
          <p:cNvPr id="27" name="Shape 24"/>
          <p:cNvSpPr/>
          <p:nvPr/>
        </p:nvSpPr>
        <p:spPr>
          <a:xfrm>
            <a:off x="6007608" y="4892040"/>
            <a:ext cx="50292" cy="338328"/>
          </a:xfrm>
          <a:prstGeom prst="rect">
            <a:avLst/>
          </a:prstGeom>
          <a:solidFill>
            <a:srgbClr val="52769F"/>
          </a:solidFill>
          <a:ln w="12700">
            <a:solidFill>
              <a:srgbClr val="52769F"/>
            </a:solidFill>
            <a:prstDash val="solid"/>
          </a:ln>
        </p:spPr>
      </p:sp>
      <p:sp>
        <p:nvSpPr>
          <p:cNvPr id="28" name="Text 25"/>
          <p:cNvSpPr/>
          <p:nvPr/>
        </p:nvSpPr>
        <p:spPr>
          <a:xfrm>
            <a:off x="6208776" y="484632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52769F"/>
                </a:solidFill>
                <a:latin typeface="Aptos" pitchFamily="34" charset="0"/>
                <a:ea typeface="Aptos" pitchFamily="34" charset="-122"/>
                <a:cs typeface="Aptos" pitchFamily="34" charset="-120"/>
              </a:rPr>
              <a:t>AI &amp; ROBOTICS</a:t>
            </a:r>
            <a:endParaRPr lang="en-US" sz="1260" dirty="0"/>
          </a:p>
        </p:txBody>
      </p:sp>
      <p:sp>
        <p:nvSpPr>
          <p:cNvPr id="29" name="Text 26"/>
          <p:cNvSpPr/>
          <p:nvPr/>
        </p:nvSpPr>
        <p:spPr>
          <a:xfrm>
            <a:off x="6208776" y="521208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Weather-reactive shades and intelligent irrigation</a:t>
            </a:r>
            <a:endParaRPr lang="en-US" sz="1190" dirty="0"/>
          </a:p>
        </p:txBody>
      </p:sp>
      <p:sp>
        <p:nvSpPr>
          <p:cNvPr id="30" name="Text 27"/>
          <p:cNvSpPr/>
          <p:nvPr/>
        </p:nvSpPr>
        <p:spPr>
          <a:xfrm>
            <a:off x="6208776" y="556869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Stargazing presets and adaptive light-pollution control</a:t>
            </a:r>
            <a:endParaRPr lang="en-US" sz="1190" dirty="0"/>
          </a:p>
        </p:txBody>
      </p:sp>
      <p:sp>
        <p:nvSpPr>
          <p:cNvPr id="31" name="Shape 28"/>
          <p:cNvSpPr/>
          <p:nvPr/>
        </p:nvSpPr>
        <p:spPr>
          <a:xfrm>
            <a:off x="5788152" y="6199632"/>
            <a:ext cx="5815584" cy="201168"/>
          </a:xfrm>
          <a:prstGeom prst="roundRect">
            <a:avLst>
              <a:gd name="adj" fmla="val 13636"/>
            </a:avLst>
          </a:prstGeom>
          <a:solidFill>
            <a:srgbClr val="FBF6FA"/>
          </a:solidFill>
          <a:ln w="10160">
            <a:solidFill>
              <a:srgbClr val="FBF6FA"/>
            </a:solidFill>
            <a:prstDash val="solid"/>
          </a:ln>
        </p:spPr>
      </p:sp>
      <p:sp>
        <p:nvSpPr>
          <p:cNvPr id="32" name="Text 29"/>
          <p:cNvSpPr/>
          <p:nvPr/>
        </p:nvSpPr>
        <p:spPr>
          <a:xfrm>
            <a:off x="5961888" y="6199632"/>
            <a:ext cx="5413248" cy="182880"/>
          </a:xfrm>
          <a:prstGeom prst="rect">
            <a:avLst/>
          </a:prstGeom>
          <a:noFill/>
          <a:ln/>
        </p:spPr>
        <p:txBody>
          <a:bodyPr wrap="square" lIns="0" tIns="0" rIns="0" bIns="0" rtlCol="0" anchor="ctr">
            <a:normAutofit/>
          </a:bodyPr>
          <a:lstStyle/>
          <a:p>
            <a:pPr algn="l" indent="0" marL="0">
              <a:buNone/>
            </a:pPr>
            <a:r>
              <a:rPr lang="en-US" sz="870" spc="75" kern="0" dirty="0">
                <a:solidFill>
                  <a:srgbClr val="927F96"/>
                </a:solidFill>
                <a:latin typeface="Aptos" pitchFamily="34" charset="0"/>
                <a:ea typeface="Aptos" pitchFamily="34" charset="-122"/>
                <a:cs typeface="Aptos" pitchFamily="34" charset="-120"/>
              </a:rPr>
              <a:t>02 / SKY GARDEN    /    ROOFTOP</a:t>
            </a:r>
            <a:endParaRPr lang="en-US" sz="87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BF6FA"/>
        </a:solidFill>
      </p:bgPr>
    </p:bg>
    <p:spTree>
      <p:nvGrpSpPr>
        <p:cNvPr id="1" name=""/>
        <p:cNvGrpSpPr/>
        <p:nvPr/>
      </p:nvGrpSpPr>
      <p:grpSpPr>
        <a:xfrm>
          <a:off x="0" y="0"/>
          <a:ext cx="0" cy="0"/>
          <a:chOff x="0" y="0"/>
          <a:chExt cx="0" cy="0"/>
        </a:xfrm>
      </p:grpSpPr>
      <p:sp>
        <p:nvSpPr>
          <p:cNvPr id="2" name="Shape 0"/>
          <p:cNvSpPr/>
          <p:nvPr/>
        </p:nvSpPr>
        <p:spPr>
          <a:xfrm>
            <a:off x="0" y="0"/>
            <a:ext cx="12191695" cy="51206"/>
          </a:xfrm>
          <a:prstGeom prst="rect">
            <a:avLst/>
          </a:prstGeom>
          <a:solidFill>
            <a:srgbClr val="AF718F"/>
          </a:solidFill>
          <a:ln w="12700">
            <a:solidFill>
              <a:srgbClr val="AF718F"/>
            </a:solidFill>
            <a:prstDash val="solid"/>
          </a:ln>
        </p:spPr>
      </p:sp>
      <p:sp>
        <p:nvSpPr>
          <p:cNvPr id="3" name="Text 1"/>
          <p:cNvSpPr/>
          <p:nvPr/>
        </p:nvSpPr>
        <p:spPr>
          <a:xfrm>
            <a:off x="484632" y="201168"/>
            <a:ext cx="4206240" cy="256032"/>
          </a:xfrm>
          <a:prstGeom prst="rect">
            <a:avLst/>
          </a:prstGeom>
          <a:noFill/>
          <a:ln/>
        </p:spPr>
        <p:txBody>
          <a:bodyPr wrap="square" lIns="0" tIns="0" rIns="0" bIns="0" rtlCol="0" anchor="ctr">
            <a:normAutofit/>
          </a:bodyPr>
          <a:lstStyle/>
          <a:p>
            <a:pPr algn="l" indent="0" marL="0">
              <a:buNone/>
            </a:pPr>
            <a:r>
              <a:rPr lang="en-US" sz="1000" b="1" spc="120" kern="0" dirty="0">
                <a:solidFill>
                  <a:srgbClr val="AF718F"/>
                </a:solidFill>
                <a:latin typeface="Aptos" pitchFamily="34" charset="0"/>
                <a:ea typeface="Aptos" pitchFamily="34" charset="-122"/>
                <a:cs typeface="Aptos" pitchFamily="34" charset="-120"/>
              </a:rPr>
              <a:t>✧ THE OLYMPIAN SKY PALACE</a:t>
            </a:r>
            <a:endParaRPr lang="en-US" sz="1000" dirty="0"/>
          </a:p>
        </p:txBody>
      </p:sp>
      <p:sp>
        <p:nvSpPr>
          <p:cNvPr id="4" name="Text 2"/>
          <p:cNvSpPr/>
          <p:nvPr/>
        </p:nvSpPr>
        <p:spPr>
          <a:xfrm>
            <a:off x="9253728" y="201168"/>
            <a:ext cx="2468880" cy="237744"/>
          </a:xfrm>
          <a:prstGeom prst="rect">
            <a:avLst/>
          </a:prstGeom>
          <a:noFill/>
          <a:ln/>
        </p:spPr>
        <p:txBody>
          <a:bodyPr wrap="square" lIns="0" tIns="0" rIns="0" bIns="0" rtlCol="0" anchor="ctr">
            <a:normAutofit/>
          </a:bodyPr>
          <a:lstStyle/>
          <a:p>
            <a:pPr algn="r" indent="0" marL="0">
              <a:buNone/>
            </a:pPr>
            <a:r>
              <a:rPr lang="en-US" sz="900" spc="100" kern="0" dirty="0">
                <a:solidFill>
                  <a:srgbClr val="786A7C"/>
                </a:solidFill>
                <a:latin typeface="Aptos" pitchFamily="34" charset="0"/>
                <a:ea typeface="Aptos" pitchFamily="34" charset="-122"/>
                <a:cs typeface="Aptos" pitchFamily="34" charset="-120"/>
              </a:rPr>
              <a:t>CREATIVE LEVEL / 03 / FITNESS</a:t>
            </a:r>
            <a:endParaRPr lang="en-US" sz="900" dirty="0"/>
          </a:p>
        </p:txBody>
      </p:sp>
      <p:sp>
        <p:nvSpPr>
          <p:cNvPr id="5" name="Shape 3"/>
          <p:cNvSpPr/>
          <p:nvPr/>
        </p:nvSpPr>
        <p:spPr>
          <a:xfrm>
            <a:off x="484632" y="6524244"/>
            <a:ext cx="11219688" cy="0"/>
          </a:xfrm>
          <a:prstGeom prst="line">
            <a:avLst/>
          </a:prstGeom>
          <a:noFill/>
          <a:ln w="8890">
            <a:solidFill>
              <a:srgbClr val="E8D8E6"/>
            </a:solidFill>
            <a:prstDash val="solid"/>
          </a:ln>
        </p:spPr>
      </p:sp>
      <p:sp>
        <p:nvSpPr>
          <p:cNvPr id="6" name="Text 4"/>
          <p:cNvSpPr/>
          <p:nvPr/>
        </p:nvSpPr>
        <p:spPr>
          <a:xfrm>
            <a:off x="484632" y="6556248"/>
            <a:ext cx="5486400" cy="155448"/>
          </a:xfrm>
          <a:prstGeom prst="rect">
            <a:avLst/>
          </a:prstGeom>
          <a:noFill/>
          <a:ln/>
        </p:spPr>
        <p:txBody>
          <a:bodyPr wrap="square" lIns="0" tIns="0" rIns="0" bIns="0" rtlCol="0" anchor="ctr">
            <a:normAutofit/>
          </a:bodyPr>
          <a:lstStyle/>
          <a:p>
            <a:pPr algn="l" indent="0" marL="0">
              <a:buNone/>
            </a:pPr>
            <a:r>
              <a:rPr lang="en-US" sz="780" spc="50" kern="0" dirty="0">
                <a:solidFill>
                  <a:srgbClr val="927F96"/>
                </a:solidFill>
                <a:latin typeface="Aptos" pitchFamily="34" charset="0"/>
                <a:ea typeface="Aptos" pitchFamily="34" charset="-122"/>
                <a:cs typeface="Aptos" pitchFamily="34" charset="-120"/>
              </a:rPr>
              <a:t>THE PRINCESS EDITION   •   AI + ROBOTICS + SOLAR</a:t>
            </a:r>
            <a:endParaRPr lang="en-US" sz="780" dirty="0"/>
          </a:p>
        </p:txBody>
      </p:sp>
      <p:sp>
        <p:nvSpPr>
          <p:cNvPr id="7" name="Text 5"/>
          <p:cNvSpPr/>
          <p:nvPr/>
        </p:nvSpPr>
        <p:spPr>
          <a:xfrm>
            <a:off x="10625328" y="6556248"/>
            <a:ext cx="1051560" cy="155448"/>
          </a:xfrm>
          <a:prstGeom prst="rect">
            <a:avLst/>
          </a:prstGeom>
          <a:noFill/>
          <a:ln/>
        </p:spPr>
        <p:txBody>
          <a:bodyPr wrap="square" lIns="0" tIns="0" rIns="0" bIns="0" rtlCol="0" anchor="ctr">
            <a:normAutofit/>
          </a:bodyPr>
          <a:lstStyle/>
          <a:p>
            <a:pPr algn="r" indent="0" marL="0">
              <a:buNone/>
            </a:pPr>
            <a:r>
              <a:rPr lang="en-US" sz="800" dirty="0">
                <a:solidFill>
                  <a:srgbClr val="927F96"/>
                </a:solidFill>
                <a:latin typeface="Aptos" pitchFamily="34" charset="0"/>
                <a:ea typeface="Aptos" pitchFamily="34" charset="-122"/>
                <a:cs typeface="Aptos" pitchFamily="34" charset="-120"/>
              </a:rPr>
              <a:t>08  /  27</a:t>
            </a:r>
            <a:endParaRPr lang="en-US" sz="800" dirty="0"/>
          </a:p>
        </p:txBody>
      </p:sp>
      <p:sp>
        <p:nvSpPr>
          <p:cNvPr id="8" name="Text 6"/>
          <p:cNvSpPr/>
          <p:nvPr/>
        </p:nvSpPr>
        <p:spPr>
          <a:xfrm>
            <a:off x="530352" y="612648"/>
            <a:ext cx="7955280" cy="557784"/>
          </a:xfrm>
          <a:prstGeom prst="rect">
            <a:avLst/>
          </a:prstGeom>
          <a:noFill/>
          <a:ln/>
        </p:spPr>
        <p:txBody>
          <a:bodyPr wrap="square" lIns="0" tIns="0" rIns="0" bIns="0" rtlCol="0" anchor="ctr">
            <a:normAutofit/>
          </a:bodyPr>
          <a:lstStyle/>
          <a:p>
            <a:pPr algn="l" indent="0" marL="0">
              <a:buNone/>
            </a:pPr>
            <a:r>
              <a:rPr lang="en-US" sz="3400" dirty="0">
                <a:solidFill>
                  <a:srgbClr val="84456A"/>
                </a:solidFill>
                <a:latin typeface="Georgia" pitchFamily="34" charset="0"/>
                <a:ea typeface="Georgia" pitchFamily="34" charset="-122"/>
                <a:cs typeface="Georgia" pitchFamily="34" charset="-120"/>
              </a:rPr>
              <a:t>Heracles Forge</a:t>
            </a:r>
            <a:endParaRPr lang="en-US" sz="3400" dirty="0"/>
          </a:p>
        </p:txBody>
      </p:sp>
      <p:sp>
        <p:nvSpPr>
          <p:cNvPr id="9" name="Text 7"/>
          <p:cNvSpPr/>
          <p:nvPr/>
        </p:nvSpPr>
        <p:spPr>
          <a:xfrm>
            <a:off x="548640" y="1243584"/>
            <a:ext cx="9875520" cy="310896"/>
          </a:xfrm>
          <a:prstGeom prst="rect">
            <a:avLst/>
          </a:prstGeom>
          <a:noFill/>
          <a:ln/>
        </p:spPr>
        <p:txBody>
          <a:bodyPr wrap="square" lIns="0" tIns="0" rIns="0" bIns="0" rtlCol="0" anchor="ctr">
            <a:normAutofit/>
          </a:bodyPr>
          <a:lstStyle/>
          <a:p>
            <a:pPr algn="l" indent="0" marL="0">
              <a:buNone/>
            </a:pPr>
            <a:r>
              <a:rPr lang="en-US" sz="1410" dirty="0">
                <a:solidFill>
                  <a:srgbClr val="786A7C"/>
                </a:solidFill>
                <a:latin typeface="Aptos" pitchFamily="34" charset="0"/>
                <a:ea typeface="Aptos" pitchFamily="34" charset="-122"/>
                <a:cs typeface="Aptos" pitchFamily="34" charset="-120"/>
              </a:rPr>
              <a:t>Strength guided by intelligence</a:t>
            </a:r>
            <a:endParaRPr lang="en-US" sz="1410" dirty="0"/>
          </a:p>
        </p:txBody>
      </p:sp>
      <p:sp>
        <p:nvSpPr>
          <p:cNvPr id="10" name="Shape 8"/>
          <p:cNvSpPr/>
          <p:nvPr/>
        </p:nvSpPr>
        <p:spPr>
          <a:xfrm>
            <a:off x="521208" y="1728216"/>
            <a:ext cx="5056632" cy="4288536"/>
          </a:xfrm>
          <a:prstGeom prst="roundRect">
            <a:avLst>
              <a:gd name="adj" fmla="val 2132"/>
            </a:avLst>
          </a:prstGeom>
          <a:solidFill>
            <a:srgbClr val="FFFCFE"/>
          </a:solidFill>
          <a:ln w="10160">
            <a:solidFill>
              <a:srgbClr val="E8D8E6"/>
            </a:solidFill>
            <a:prstDash val="solid"/>
          </a:ln>
        </p:spPr>
      </p:sp>
      <p:pic>
        <p:nvPicPr>
          <p:cNvPr id="11" name="Image 0" descr="/mnt/data/palace_room_visuals/Heracles_Forge.jpg">    </p:cNvPr>
          <p:cNvPicPr>
            <a:picLocks noChangeAspect="1"/>
          </p:cNvPicPr>
          <p:nvPr/>
        </p:nvPicPr>
        <p:blipFill>
          <a:blip r:embed="rId1"/>
          <a:stretch>
            <a:fillRect/>
          </a:stretch>
        </p:blipFill>
        <p:spPr>
          <a:xfrm>
            <a:off x="630936" y="1837944"/>
            <a:ext cx="4837176" cy="2551176"/>
          </a:xfrm>
          <a:prstGeom prst="rect">
            <a:avLst/>
          </a:prstGeom>
        </p:spPr>
      </p:pic>
      <p:sp>
        <p:nvSpPr>
          <p:cNvPr id="12" name="Shape 9"/>
          <p:cNvSpPr/>
          <p:nvPr/>
        </p:nvSpPr>
        <p:spPr>
          <a:xfrm>
            <a:off x="640080" y="4379976"/>
            <a:ext cx="4809744" cy="36576"/>
          </a:xfrm>
          <a:prstGeom prst="rect">
            <a:avLst/>
          </a:prstGeom>
          <a:solidFill>
            <a:srgbClr val="B16A93"/>
          </a:solidFill>
          <a:ln w="12700">
            <a:solidFill>
              <a:srgbClr val="B16A93"/>
            </a:solidFill>
            <a:prstDash val="solid"/>
          </a:ln>
        </p:spPr>
      </p:sp>
      <p:sp>
        <p:nvSpPr>
          <p:cNvPr id="13" name="Text 10"/>
          <p:cNvSpPr/>
          <p:nvPr/>
        </p:nvSpPr>
        <p:spPr>
          <a:xfrm>
            <a:off x="777240" y="4626864"/>
            <a:ext cx="4462272" cy="210312"/>
          </a:xfrm>
          <a:prstGeom prst="rect">
            <a:avLst/>
          </a:prstGeom>
          <a:noFill/>
          <a:ln/>
        </p:spPr>
        <p:txBody>
          <a:bodyPr wrap="square" lIns="0" tIns="0" rIns="0" bIns="0" rtlCol="0" anchor="ctr">
            <a:normAutofit/>
          </a:bodyPr>
          <a:lstStyle/>
          <a:p>
            <a:pPr algn="l" indent="0" marL="0">
              <a:buNone/>
            </a:pPr>
            <a:r>
              <a:rPr lang="en-US" sz="1010" b="1" spc="100" kern="0" dirty="0">
                <a:solidFill>
                  <a:srgbClr val="B16A93"/>
                </a:solidFill>
                <a:latin typeface="Aptos" pitchFamily="34" charset="0"/>
                <a:ea typeface="Aptos" pitchFamily="34" charset="-122"/>
                <a:cs typeface="Aptos" pitchFamily="34" charset="-120"/>
              </a:rPr>
              <a:t>NAME &amp; INSPIRATION</a:t>
            </a:r>
            <a:endParaRPr lang="en-US" sz="1010" dirty="0"/>
          </a:p>
        </p:txBody>
      </p:sp>
      <p:sp>
        <p:nvSpPr>
          <p:cNvPr id="14" name="Text 11"/>
          <p:cNvSpPr/>
          <p:nvPr/>
        </p:nvSpPr>
        <p:spPr>
          <a:xfrm>
            <a:off x="777240" y="4910328"/>
            <a:ext cx="4462272" cy="283464"/>
          </a:xfrm>
          <a:prstGeom prst="rect">
            <a:avLst/>
          </a:prstGeom>
          <a:noFill/>
          <a:ln/>
        </p:spPr>
        <p:txBody>
          <a:bodyPr wrap="square" lIns="0" tIns="0" rIns="0" bIns="0" rtlCol="0" anchor="ctr">
            <a:normAutofit/>
          </a:bodyPr>
          <a:lstStyle/>
          <a:p>
            <a:pPr algn="l" indent="0" marL="0">
              <a:buNone/>
            </a:pPr>
            <a:r>
              <a:rPr lang="en-US" sz="1320" dirty="0">
                <a:solidFill>
                  <a:srgbClr val="382B42"/>
                </a:solidFill>
                <a:latin typeface="Georgia" pitchFamily="34" charset="0"/>
                <a:ea typeface="Georgia" pitchFamily="34" charset="-122"/>
                <a:cs typeface="Georgia" pitchFamily="34" charset="-120"/>
              </a:rPr>
              <a:t>Heracles · strength and endurance</a:t>
            </a:r>
            <a:endParaRPr lang="en-US" sz="1320" dirty="0"/>
          </a:p>
        </p:txBody>
      </p:sp>
      <p:sp>
        <p:nvSpPr>
          <p:cNvPr id="15" name="Text 12"/>
          <p:cNvSpPr/>
          <p:nvPr/>
        </p:nvSpPr>
        <p:spPr>
          <a:xfrm>
            <a:off x="777240" y="5276088"/>
            <a:ext cx="4425696" cy="521208"/>
          </a:xfrm>
          <a:prstGeom prst="rect">
            <a:avLst/>
          </a:prstGeom>
          <a:noFill/>
          <a:ln/>
        </p:spPr>
        <p:txBody>
          <a:bodyPr wrap="square" lIns="0" tIns="0" rIns="0" bIns="0" rtlCol="0" anchor="t">
            <a:normAutofit/>
          </a:bodyPr>
          <a:lstStyle/>
          <a:p>
            <a:pPr algn="l" indent="0" marL="0">
              <a:buNone/>
            </a:pPr>
            <a:r>
              <a:rPr lang="en-US" sz="1260" i="1" dirty="0">
                <a:solidFill>
                  <a:srgbClr val="786A7C"/>
                </a:solidFill>
                <a:latin typeface="Aptos" pitchFamily="34" charset="0"/>
                <a:ea typeface="Aptos" pitchFamily="34" charset="-122"/>
                <a:cs typeface="Aptos" pitchFamily="34" charset="-120"/>
              </a:rPr>
              <a:t>Training that feels personal, motivational and visually futuristic.</a:t>
            </a:r>
            <a:endParaRPr lang="en-US" sz="1260" dirty="0"/>
          </a:p>
        </p:txBody>
      </p:sp>
      <p:sp>
        <p:nvSpPr>
          <p:cNvPr id="16" name="Shape 13"/>
          <p:cNvSpPr/>
          <p:nvPr/>
        </p:nvSpPr>
        <p:spPr>
          <a:xfrm>
            <a:off x="5788152" y="1719072"/>
            <a:ext cx="5815584" cy="1344168"/>
          </a:xfrm>
          <a:prstGeom prst="roundRect">
            <a:avLst>
              <a:gd name="adj" fmla="val 7483"/>
            </a:avLst>
          </a:prstGeom>
          <a:solidFill>
            <a:srgbClr val="FFFCFE"/>
          </a:solidFill>
          <a:ln w="10160">
            <a:solidFill>
              <a:srgbClr val="E8D8E6"/>
            </a:solidFill>
            <a:prstDash val="solid"/>
          </a:ln>
        </p:spPr>
      </p:sp>
      <p:sp>
        <p:nvSpPr>
          <p:cNvPr id="17" name="Shape 14"/>
          <p:cNvSpPr/>
          <p:nvPr/>
        </p:nvSpPr>
        <p:spPr>
          <a:xfrm>
            <a:off x="6007608" y="1965960"/>
            <a:ext cx="50292" cy="338328"/>
          </a:xfrm>
          <a:prstGeom prst="rect">
            <a:avLst/>
          </a:prstGeom>
          <a:solidFill>
            <a:srgbClr val="B16A93"/>
          </a:solidFill>
          <a:ln w="12700">
            <a:solidFill>
              <a:srgbClr val="B16A93"/>
            </a:solidFill>
            <a:prstDash val="solid"/>
          </a:ln>
        </p:spPr>
      </p:sp>
      <p:sp>
        <p:nvSpPr>
          <p:cNvPr id="18" name="Text 15"/>
          <p:cNvSpPr/>
          <p:nvPr/>
        </p:nvSpPr>
        <p:spPr>
          <a:xfrm>
            <a:off x="6208776" y="192024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SPATIAL DESIGN</a:t>
            </a:r>
            <a:endParaRPr lang="en-US" sz="1260" dirty="0"/>
          </a:p>
        </p:txBody>
      </p:sp>
      <p:sp>
        <p:nvSpPr>
          <p:cNvPr id="19" name="Text 16"/>
          <p:cNvSpPr/>
          <p:nvPr/>
        </p:nvSpPr>
        <p:spPr>
          <a:xfrm>
            <a:off x="6208776" y="228600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Glass-fronted performance studio with metallic details and acoustic flooring.</a:t>
            </a:r>
            <a:endParaRPr lang="en-US" sz="1190" dirty="0"/>
          </a:p>
        </p:txBody>
      </p:sp>
      <p:sp>
        <p:nvSpPr>
          <p:cNvPr id="20" name="Text 17"/>
          <p:cNvSpPr/>
          <p:nvPr/>
        </p:nvSpPr>
        <p:spPr>
          <a:xfrm>
            <a:off x="6208776" y="264261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An illuminated smart wall makes coaching visibly part of the architecture.</a:t>
            </a:r>
            <a:endParaRPr lang="en-US" sz="1190" dirty="0"/>
          </a:p>
        </p:txBody>
      </p:sp>
      <p:sp>
        <p:nvSpPr>
          <p:cNvPr id="21" name="Shape 18"/>
          <p:cNvSpPr/>
          <p:nvPr/>
        </p:nvSpPr>
        <p:spPr>
          <a:xfrm>
            <a:off x="5788152" y="3182112"/>
            <a:ext cx="5815584" cy="1344168"/>
          </a:xfrm>
          <a:prstGeom prst="roundRect">
            <a:avLst>
              <a:gd name="adj" fmla="val 7483"/>
            </a:avLst>
          </a:prstGeom>
          <a:solidFill>
            <a:srgbClr val="FFFCFE"/>
          </a:solidFill>
          <a:ln w="10160">
            <a:solidFill>
              <a:srgbClr val="E8D8E6"/>
            </a:solidFill>
            <a:prstDash val="solid"/>
          </a:ln>
        </p:spPr>
      </p:sp>
      <p:sp>
        <p:nvSpPr>
          <p:cNvPr id="22" name="Shape 19"/>
          <p:cNvSpPr/>
          <p:nvPr/>
        </p:nvSpPr>
        <p:spPr>
          <a:xfrm>
            <a:off x="6007608" y="3429000"/>
            <a:ext cx="50292" cy="338328"/>
          </a:xfrm>
          <a:prstGeom prst="rect">
            <a:avLst/>
          </a:prstGeom>
          <a:solidFill>
            <a:srgbClr val="B16A93"/>
          </a:solidFill>
          <a:ln w="12700">
            <a:solidFill>
              <a:srgbClr val="B16A93"/>
            </a:solidFill>
            <a:prstDash val="solid"/>
          </a:ln>
        </p:spPr>
      </p:sp>
      <p:sp>
        <p:nvSpPr>
          <p:cNvPr id="23" name="Text 20"/>
          <p:cNvSpPr/>
          <p:nvPr/>
        </p:nvSpPr>
        <p:spPr>
          <a:xfrm>
            <a:off x="6208776" y="338328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EQUIPMENT &amp; FIT-OUT</a:t>
            </a:r>
            <a:endParaRPr lang="en-US" sz="1260" dirty="0"/>
          </a:p>
        </p:txBody>
      </p:sp>
      <p:sp>
        <p:nvSpPr>
          <p:cNvPr id="24" name="Text 21"/>
          <p:cNvSpPr/>
          <p:nvPr/>
        </p:nvSpPr>
        <p:spPr>
          <a:xfrm>
            <a:off x="6208776" y="374904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Connected treadmill, rowing machine and adjustable resistance station</a:t>
            </a:r>
            <a:endParaRPr lang="en-US" sz="1190" dirty="0"/>
          </a:p>
        </p:txBody>
      </p:sp>
      <p:sp>
        <p:nvSpPr>
          <p:cNvPr id="25" name="Text 22"/>
          <p:cNvSpPr/>
          <p:nvPr/>
        </p:nvSpPr>
        <p:spPr>
          <a:xfrm>
            <a:off x="6208776" y="410565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Functional training kit, stretch area and secure equipment storage</a:t>
            </a:r>
            <a:endParaRPr lang="en-US" sz="1190" dirty="0"/>
          </a:p>
        </p:txBody>
      </p:sp>
      <p:sp>
        <p:nvSpPr>
          <p:cNvPr id="26" name="Shape 23"/>
          <p:cNvSpPr/>
          <p:nvPr/>
        </p:nvSpPr>
        <p:spPr>
          <a:xfrm>
            <a:off x="5788152" y="4645152"/>
            <a:ext cx="5815584" cy="1344168"/>
          </a:xfrm>
          <a:prstGeom prst="roundRect">
            <a:avLst>
              <a:gd name="adj" fmla="val 7483"/>
            </a:avLst>
          </a:prstGeom>
          <a:solidFill>
            <a:srgbClr val="F4E8F8"/>
          </a:solidFill>
          <a:ln w="10160">
            <a:solidFill>
              <a:srgbClr val="E8D8E6"/>
            </a:solidFill>
            <a:prstDash val="solid"/>
          </a:ln>
        </p:spPr>
      </p:sp>
      <p:sp>
        <p:nvSpPr>
          <p:cNvPr id="27" name="Shape 24"/>
          <p:cNvSpPr/>
          <p:nvPr/>
        </p:nvSpPr>
        <p:spPr>
          <a:xfrm>
            <a:off x="6007608" y="4892040"/>
            <a:ext cx="50292" cy="338328"/>
          </a:xfrm>
          <a:prstGeom prst="rect">
            <a:avLst/>
          </a:prstGeom>
          <a:solidFill>
            <a:srgbClr val="52769F"/>
          </a:solidFill>
          <a:ln w="12700">
            <a:solidFill>
              <a:srgbClr val="52769F"/>
            </a:solidFill>
            <a:prstDash val="solid"/>
          </a:ln>
        </p:spPr>
      </p:sp>
      <p:sp>
        <p:nvSpPr>
          <p:cNvPr id="28" name="Text 25"/>
          <p:cNvSpPr/>
          <p:nvPr/>
        </p:nvSpPr>
        <p:spPr>
          <a:xfrm>
            <a:off x="6208776" y="484632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52769F"/>
                </a:solidFill>
                <a:latin typeface="Aptos" pitchFamily="34" charset="0"/>
                <a:ea typeface="Aptos" pitchFamily="34" charset="-122"/>
                <a:cs typeface="Aptos" pitchFamily="34" charset="-120"/>
              </a:rPr>
              <a:t>AI &amp; ROBOTICS</a:t>
            </a:r>
            <a:endParaRPr lang="en-US" sz="1260" dirty="0"/>
          </a:p>
        </p:txBody>
      </p:sp>
      <p:sp>
        <p:nvSpPr>
          <p:cNvPr id="29" name="Text 26"/>
          <p:cNvSpPr/>
          <p:nvPr/>
        </p:nvSpPr>
        <p:spPr>
          <a:xfrm>
            <a:off x="6208776" y="521208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Large AI fitness-coach display with form-tracking visualization</a:t>
            </a:r>
            <a:endParaRPr lang="en-US" sz="1190" dirty="0"/>
          </a:p>
        </p:txBody>
      </p:sp>
      <p:sp>
        <p:nvSpPr>
          <p:cNvPr id="30" name="Text 27"/>
          <p:cNvSpPr/>
          <p:nvPr/>
        </p:nvSpPr>
        <p:spPr>
          <a:xfrm>
            <a:off x="6208776" y="556869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Optional wearable integration, workout plans and recovery prompts</a:t>
            </a:r>
            <a:endParaRPr lang="en-US" sz="1190" dirty="0"/>
          </a:p>
        </p:txBody>
      </p:sp>
      <p:sp>
        <p:nvSpPr>
          <p:cNvPr id="31" name="Shape 28"/>
          <p:cNvSpPr/>
          <p:nvPr/>
        </p:nvSpPr>
        <p:spPr>
          <a:xfrm>
            <a:off x="5788152" y="6199632"/>
            <a:ext cx="5815584" cy="201168"/>
          </a:xfrm>
          <a:prstGeom prst="roundRect">
            <a:avLst>
              <a:gd name="adj" fmla="val 13636"/>
            </a:avLst>
          </a:prstGeom>
          <a:solidFill>
            <a:srgbClr val="FBF6FA"/>
          </a:solidFill>
          <a:ln w="10160">
            <a:solidFill>
              <a:srgbClr val="FBF6FA"/>
            </a:solidFill>
            <a:prstDash val="solid"/>
          </a:ln>
        </p:spPr>
      </p:sp>
      <p:sp>
        <p:nvSpPr>
          <p:cNvPr id="32" name="Text 29"/>
          <p:cNvSpPr/>
          <p:nvPr/>
        </p:nvSpPr>
        <p:spPr>
          <a:xfrm>
            <a:off x="5961888" y="6199632"/>
            <a:ext cx="5413248" cy="182880"/>
          </a:xfrm>
          <a:prstGeom prst="rect">
            <a:avLst/>
          </a:prstGeom>
          <a:noFill/>
          <a:ln/>
        </p:spPr>
        <p:txBody>
          <a:bodyPr wrap="square" lIns="0" tIns="0" rIns="0" bIns="0" rtlCol="0" anchor="ctr">
            <a:normAutofit/>
          </a:bodyPr>
          <a:lstStyle/>
          <a:p>
            <a:pPr algn="l" indent="0" marL="0">
              <a:buNone/>
            </a:pPr>
            <a:r>
              <a:rPr lang="en-US" sz="870" spc="75" kern="0" dirty="0">
                <a:solidFill>
                  <a:srgbClr val="927F96"/>
                </a:solidFill>
                <a:latin typeface="Aptos" pitchFamily="34" charset="0"/>
                <a:ea typeface="Aptos" pitchFamily="34" charset="-122"/>
                <a:cs typeface="Aptos" pitchFamily="34" charset="-120"/>
              </a:rPr>
              <a:t>03 / FITNESS    /    CREATIVE LEVEL</a:t>
            </a:r>
            <a:endParaRPr lang="en-US" sz="87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BF6FA"/>
        </a:solidFill>
      </p:bgPr>
    </p:bg>
    <p:spTree>
      <p:nvGrpSpPr>
        <p:cNvPr id="1" name=""/>
        <p:cNvGrpSpPr/>
        <p:nvPr/>
      </p:nvGrpSpPr>
      <p:grpSpPr>
        <a:xfrm>
          <a:off x="0" y="0"/>
          <a:ext cx="0" cy="0"/>
          <a:chOff x="0" y="0"/>
          <a:chExt cx="0" cy="0"/>
        </a:xfrm>
      </p:grpSpPr>
      <p:sp>
        <p:nvSpPr>
          <p:cNvPr id="2" name="Shape 0"/>
          <p:cNvSpPr/>
          <p:nvPr/>
        </p:nvSpPr>
        <p:spPr>
          <a:xfrm>
            <a:off x="0" y="0"/>
            <a:ext cx="12191695" cy="51206"/>
          </a:xfrm>
          <a:prstGeom prst="rect">
            <a:avLst/>
          </a:prstGeom>
          <a:solidFill>
            <a:srgbClr val="AF718F"/>
          </a:solidFill>
          <a:ln w="12700">
            <a:solidFill>
              <a:srgbClr val="AF718F"/>
            </a:solidFill>
            <a:prstDash val="solid"/>
          </a:ln>
        </p:spPr>
      </p:sp>
      <p:sp>
        <p:nvSpPr>
          <p:cNvPr id="3" name="Text 1"/>
          <p:cNvSpPr/>
          <p:nvPr/>
        </p:nvSpPr>
        <p:spPr>
          <a:xfrm>
            <a:off x="484632" y="201168"/>
            <a:ext cx="4206240" cy="256032"/>
          </a:xfrm>
          <a:prstGeom prst="rect">
            <a:avLst/>
          </a:prstGeom>
          <a:noFill/>
          <a:ln/>
        </p:spPr>
        <p:txBody>
          <a:bodyPr wrap="square" lIns="0" tIns="0" rIns="0" bIns="0" rtlCol="0" anchor="ctr">
            <a:normAutofit/>
          </a:bodyPr>
          <a:lstStyle/>
          <a:p>
            <a:pPr algn="l" indent="0" marL="0">
              <a:buNone/>
            </a:pPr>
            <a:r>
              <a:rPr lang="en-US" sz="1000" b="1" spc="120" kern="0" dirty="0">
                <a:solidFill>
                  <a:srgbClr val="AF718F"/>
                </a:solidFill>
                <a:latin typeface="Aptos" pitchFamily="34" charset="0"/>
                <a:ea typeface="Aptos" pitchFamily="34" charset="-122"/>
                <a:cs typeface="Aptos" pitchFamily="34" charset="-120"/>
              </a:rPr>
              <a:t>✧ THE OLYMPIAN SKY PALACE</a:t>
            </a:r>
            <a:endParaRPr lang="en-US" sz="1000" dirty="0"/>
          </a:p>
        </p:txBody>
      </p:sp>
      <p:sp>
        <p:nvSpPr>
          <p:cNvPr id="4" name="Text 2"/>
          <p:cNvSpPr/>
          <p:nvPr/>
        </p:nvSpPr>
        <p:spPr>
          <a:xfrm>
            <a:off x="9253728" y="201168"/>
            <a:ext cx="2468880" cy="237744"/>
          </a:xfrm>
          <a:prstGeom prst="rect">
            <a:avLst/>
          </a:prstGeom>
          <a:noFill/>
          <a:ln/>
        </p:spPr>
        <p:txBody>
          <a:bodyPr wrap="square" lIns="0" tIns="0" rIns="0" bIns="0" rtlCol="0" anchor="ctr">
            <a:normAutofit/>
          </a:bodyPr>
          <a:lstStyle/>
          <a:p>
            <a:pPr algn="r" indent="0" marL="0">
              <a:buNone/>
            </a:pPr>
            <a:r>
              <a:rPr lang="en-US" sz="900" spc="100" kern="0" dirty="0">
                <a:solidFill>
                  <a:srgbClr val="786A7C"/>
                </a:solidFill>
                <a:latin typeface="Aptos" pitchFamily="34" charset="0"/>
                <a:ea typeface="Aptos" pitchFamily="34" charset="-122"/>
                <a:cs typeface="Aptos" pitchFamily="34" charset="-120"/>
              </a:rPr>
              <a:t>CREATIVE LEVEL / 04 / CINEMA</a:t>
            </a:r>
            <a:endParaRPr lang="en-US" sz="900" dirty="0"/>
          </a:p>
        </p:txBody>
      </p:sp>
      <p:sp>
        <p:nvSpPr>
          <p:cNvPr id="5" name="Shape 3"/>
          <p:cNvSpPr/>
          <p:nvPr/>
        </p:nvSpPr>
        <p:spPr>
          <a:xfrm>
            <a:off x="484632" y="6524244"/>
            <a:ext cx="11219688" cy="0"/>
          </a:xfrm>
          <a:prstGeom prst="line">
            <a:avLst/>
          </a:prstGeom>
          <a:noFill/>
          <a:ln w="8890">
            <a:solidFill>
              <a:srgbClr val="E8D8E6"/>
            </a:solidFill>
            <a:prstDash val="solid"/>
          </a:ln>
        </p:spPr>
      </p:sp>
      <p:sp>
        <p:nvSpPr>
          <p:cNvPr id="6" name="Text 4"/>
          <p:cNvSpPr/>
          <p:nvPr/>
        </p:nvSpPr>
        <p:spPr>
          <a:xfrm>
            <a:off x="484632" y="6556248"/>
            <a:ext cx="5486400" cy="155448"/>
          </a:xfrm>
          <a:prstGeom prst="rect">
            <a:avLst/>
          </a:prstGeom>
          <a:noFill/>
          <a:ln/>
        </p:spPr>
        <p:txBody>
          <a:bodyPr wrap="square" lIns="0" tIns="0" rIns="0" bIns="0" rtlCol="0" anchor="ctr">
            <a:normAutofit/>
          </a:bodyPr>
          <a:lstStyle/>
          <a:p>
            <a:pPr algn="l" indent="0" marL="0">
              <a:buNone/>
            </a:pPr>
            <a:r>
              <a:rPr lang="en-US" sz="780" spc="50" kern="0" dirty="0">
                <a:solidFill>
                  <a:srgbClr val="927F96"/>
                </a:solidFill>
                <a:latin typeface="Aptos" pitchFamily="34" charset="0"/>
                <a:ea typeface="Aptos" pitchFamily="34" charset="-122"/>
                <a:cs typeface="Aptos" pitchFamily="34" charset="-120"/>
              </a:rPr>
              <a:t>THE PRINCESS EDITION   •   AI + ROBOTICS + SOLAR</a:t>
            </a:r>
            <a:endParaRPr lang="en-US" sz="780" dirty="0"/>
          </a:p>
        </p:txBody>
      </p:sp>
      <p:sp>
        <p:nvSpPr>
          <p:cNvPr id="7" name="Text 5"/>
          <p:cNvSpPr/>
          <p:nvPr/>
        </p:nvSpPr>
        <p:spPr>
          <a:xfrm>
            <a:off x="10625328" y="6556248"/>
            <a:ext cx="1051560" cy="155448"/>
          </a:xfrm>
          <a:prstGeom prst="rect">
            <a:avLst/>
          </a:prstGeom>
          <a:noFill/>
          <a:ln/>
        </p:spPr>
        <p:txBody>
          <a:bodyPr wrap="square" lIns="0" tIns="0" rIns="0" bIns="0" rtlCol="0" anchor="ctr">
            <a:normAutofit/>
          </a:bodyPr>
          <a:lstStyle/>
          <a:p>
            <a:pPr algn="r" indent="0" marL="0">
              <a:buNone/>
            </a:pPr>
            <a:r>
              <a:rPr lang="en-US" sz="800" dirty="0">
                <a:solidFill>
                  <a:srgbClr val="927F96"/>
                </a:solidFill>
                <a:latin typeface="Aptos" pitchFamily="34" charset="0"/>
                <a:ea typeface="Aptos" pitchFamily="34" charset="-122"/>
                <a:cs typeface="Aptos" pitchFamily="34" charset="-120"/>
              </a:rPr>
              <a:t>09  /  27</a:t>
            </a:r>
            <a:endParaRPr lang="en-US" sz="800" dirty="0"/>
          </a:p>
        </p:txBody>
      </p:sp>
      <p:sp>
        <p:nvSpPr>
          <p:cNvPr id="8" name="Text 6"/>
          <p:cNvSpPr/>
          <p:nvPr/>
        </p:nvSpPr>
        <p:spPr>
          <a:xfrm>
            <a:off x="530352" y="612648"/>
            <a:ext cx="7955280" cy="557784"/>
          </a:xfrm>
          <a:prstGeom prst="rect">
            <a:avLst/>
          </a:prstGeom>
          <a:noFill/>
          <a:ln/>
        </p:spPr>
        <p:txBody>
          <a:bodyPr wrap="square" lIns="0" tIns="0" rIns="0" bIns="0" rtlCol="0" anchor="ctr">
            <a:normAutofit/>
          </a:bodyPr>
          <a:lstStyle/>
          <a:p>
            <a:pPr algn="l" indent="0" marL="0">
              <a:buNone/>
            </a:pPr>
            <a:r>
              <a:rPr lang="en-US" sz="3400" dirty="0">
                <a:solidFill>
                  <a:srgbClr val="84456A"/>
                </a:solidFill>
                <a:latin typeface="Georgia" pitchFamily="34" charset="0"/>
                <a:ea typeface="Georgia" pitchFamily="34" charset="-122"/>
                <a:cs typeface="Georgia" pitchFamily="34" charset="-120"/>
              </a:rPr>
              <a:t>Apollo Hall</a:t>
            </a:r>
            <a:endParaRPr lang="en-US" sz="3400" dirty="0"/>
          </a:p>
        </p:txBody>
      </p:sp>
      <p:sp>
        <p:nvSpPr>
          <p:cNvPr id="9" name="Text 7"/>
          <p:cNvSpPr/>
          <p:nvPr/>
        </p:nvSpPr>
        <p:spPr>
          <a:xfrm>
            <a:off x="548640" y="1243584"/>
            <a:ext cx="9875520" cy="310896"/>
          </a:xfrm>
          <a:prstGeom prst="rect">
            <a:avLst/>
          </a:prstGeom>
          <a:noFill/>
          <a:ln/>
        </p:spPr>
        <p:txBody>
          <a:bodyPr wrap="square" lIns="0" tIns="0" rIns="0" bIns="0" rtlCol="0" anchor="ctr">
            <a:normAutofit/>
          </a:bodyPr>
          <a:lstStyle/>
          <a:p>
            <a:pPr algn="l" indent="0" marL="0">
              <a:buNone/>
            </a:pPr>
            <a:r>
              <a:rPr lang="en-US" sz="1410" dirty="0">
                <a:solidFill>
                  <a:srgbClr val="786A7C"/>
                </a:solidFill>
                <a:latin typeface="Aptos" pitchFamily="34" charset="0"/>
                <a:ea typeface="Aptos" pitchFamily="34" charset="-122"/>
                <a:cs typeface="Aptos" pitchFamily="34" charset="-120"/>
              </a:rPr>
              <a:t>A private stage for stories and sound</a:t>
            </a:r>
            <a:endParaRPr lang="en-US" sz="1410" dirty="0"/>
          </a:p>
        </p:txBody>
      </p:sp>
      <p:sp>
        <p:nvSpPr>
          <p:cNvPr id="10" name="Shape 8"/>
          <p:cNvSpPr/>
          <p:nvPr/>
        </p:nvSpPr>
        <p:spPr>
          <a:xfrm>
            <a:off x="521208" y="1728216"/>
            <a:ext cx="5056632" cy="4288536"/>
          </a:xfrm>
          <a:prstGeom prst="roundRect">
            <a:avLst>
              <a:gd name="adj" fmla="val 2132"/>
            </a:avLst>
          </a:prstGeom>
          <a:solidFill>
            <a:srgbClr val="FFFCFE"/>
          </a:solidFill>
          <a:ln w="10160">
            <a:solidFill>
              <a:srgbClr val="E8D8E6"/>
            </a:solidFill>
            <a:prstDash val="solid"/>
          </a:ln>
        </p:spPr>
      </p:sp>
      <p:pic>
        <p:nvPicPr>
          <p:cNvPr id="11" name="Image 0" descr="/mnt/data/palace_room_visuals/Apollo_Hall.jpg">    </p:cNvPr>
          <p:cNvPicPr>
            <a:picLocks noChangeAspect="1"/>
          </p:cNvPicPr>
          <p:nvPr/>
        </p:nvPicPr>
        <p:blipFill>
          <a:blip r:embed="rId1"/>
          <a:stretch>
            <a:fillRect/>
          </a:stretch>
        </p:blipFill>
        <p:spPr>
          <a:xfrm>
            <a:off x="630936" y="1837944"/>
            <a:ext cx="4837176" cy="2551176"/>
          </a:xfrm>
          <a:prstGeom prst="rect">
            <a:avLst/>
          </a:prstGeom>
        </p:spPr>
      </p:pic>
      <p:sp>
        <p:nvSpPr>
          <p:cNvPr id="12" name="Shape 9"/>
          <p:cNvSpPr/>
          <p:nvPr/>
        </p:nvSpPr>
        <p:spPr>
          <a:xfrm>
            <a:off x="640080" y="4379976"/>
            <a:ext cx="4809744" cy="36576"/>
          </a:xfrm>
          <a:prstGeom prst="rect">
            <a:avLst/>
          </a:prstGeom>
          <a:solidFill>
            <a:srgbClr val="4C8686"/>
          </a:solidFill>
          <a:ln w="12700">
            <a:solidFill>
              <a:srgbClr val="4C8686"/>
            </a:solidFill>
            <a:prstDash val="solid"/>
          </a:ln>
        </p:spPr>
      </p:sp>
      <p:sp>
        <p:nvSpPr>
          <p:cNvPr id="13" name="Text 10"/>
          <p:cNvSpPr/>
          <p:nvPr/>
        </p:nvSpPr>
        <p:spPr>
          <a:xfrm>
            <a:off x="777240" y="4626864"/>
            <a:ext cx="4462272" cy="210312"/>
          </a:xfrm>
          <a:prstGeom prst="rect">
            <a:avLst/>
          </a:prstGeom>
          <a:noFill/>
          <a:ln/>
        </p:spPr>
        <p:txBody>
          <a:bodyPr wrap="square" lIns="0" tIns="0" rIns="0" bIns="0" rtlCol="0" anchor="ctr">
            <a:normAutofit/>
          </a:bodyPr>
          <a:lstStyle/>
          <a:p>
            <a:pPr algn="l" indent="0" marL="0">
              <a:buNone/>
            </a:pPr>
            <a:r>
              <a:rPr lang="en-US" sz="1010" b="1" spc="100" kern="0" dirty="0">
                <a:solidFill>
                  <a:srgbClr val="4C8686"/>
                </a:solidFill>
                <a:latin typeface="Aptos" pitchFamily="34" charset="0"/>
                <a:ea typeface="Aptos" pitchFamily="34" charset="-122"/>
                <a:cs typeface="Aptos" pitchFamily="34" charset="-120"/>
              </a:rPr>
              <a:t>NAME &amp; INSPIRATION</a:t>
            </a:r>
            <a:endParaRPr lang="en-US" sz="1010" dirty="0"/>
          </a:p>
        </p:txBody>
      </p:sp>
      <p:sp>
        <p:nvSpPr>
          <p:cNvPr id="14" name="Text 11"/>
          <p:cNvSpPr/>
          <p:nvPr/>
        </p:nvSpPr>
        <p:spPr>
          <a:xfrm>
            <a:off x="777240" y="4910328"/>
            <a:ext cx="4462272" cy="283464"/>
          </a:xfrm>
          <a:prstGeom prst="rect">
            <a:avLst/>
          </a:prstGeom>
          <a:noFill/>
          <a:ln/>
        </p:spPr>
        <p:txBody>
          <a:bodyPr wrap="square" lIns="0" tIns="0" rIns="0" bIns="0" rtlCol="0" anchor="ctr">
            <a:normAutofit/>
          </a:bodyPr>
          <a:lstStyle/>
          <a:p>
            <a:pPr algn="l" indent="0" marL="0">
              <a:buNone/>
            </a:pPr>
            <a:r>
              <a:rPr lang="en-US" sz="1320" dirty="0">
                <a:solidFill>
                  <a:srgbClr val="382B42"/>
                </a:solidFill>
                <a:latin typeface="Georgia" pitchFamily="34" charset="0"/>
                <a:ea typeface="Georgia" pitchFamily="34" charset="-122"/>
                <a:cs typeface="Georgia" pitchFamily="34" charset="-120"/>
              </a:rPr>
              <a:t>Apollo · music, light and the arts</a:t>
            </a:r>
            <a:endParaRPr lang="en-US" sz="1320" dirty="0"/>
          </a:p>
        </p:txBody>
      </p:sp>
      <p:sp>
        <p:nvSpPr>
          <p:cNvPr id="15" name="Text 12"/>
          <p:cNvSpPr/>
          <p:nvPr/>
        </p:nvSpPr>
        <p:spPr>
          <a:xfrm>
            <a:off x="777240" y="5276088"/>
            <a:ext cx="4425696" cy="521208"/>
          </a:xfrm>
          <a:prstGeom prst="rect">
            <a:avLst/>
          </a:prstGeom>
          <a:noFill/>
          <a:ln/>
        </p:spPr>
        <p:txBody>
          <a:bodyPr wrap="square" lIns="0" tIns="0" rIns="0" bIns="0" rtlCol="0" anchor="t">
            <a:normAutofit/>
          </a:bodyPr>
          <a:lstStyle/>
          <a:p>
            <a:pPr algn="l" indent="0" marL="0">
              <a:buNone/>
            </a:pPr>
            <a:r>
              <a:rPr lang="en-US" sz="1260" i="1" dirty="0">
                <a:solidFill>
                  <a:srgbClr val="786A7C"/>
                </a:solidFill>
                <a:latin typeface="Aptos" pitchFamily="34" charset="0"/>
                <a:ea typeface="Aptos" pitchFamily="34" charset="-122"/>
                <a:cs typeface="Aptos" pitchFamily="34" charset="-120"/>
              </a:rPr>
              <a:t>One room becomes a cinema, stage or gaming lounge with a tap.</a:t>
            </a:r>
            <a:endParaRPr lang="en-US" sz="1260" dirty="0"/>
          </a:p>
        </p:txBody>
      </p:sp>
      <p:sp>
        <p:nvSpPr>
          <p:cNvPr id="16" name="Shape 13"/>
          <p:cNvSpPr/>
          <p:nvPr/>
        </p:nvSpPr>
        <p:spPr>
          <a:xfrm>
            <a:off x="5788152" y="1719072"/>
            <a:ext cx="5815584" cy="1344168"/>
          </a:xfrm>
          <a:prstGeom prst="roundRect">
            <a:avLst>
              <a:gd name="adj" fmla="val 7483"/>
            </a:avLst>
          </a:prstGeom>
          <a:solidFill>
            <a:srgbClr val="FFFCFE"/>
          </a:solidFill>
          <a:ln w="10160">
            <a:solidFill>
              <a:srgbClr val="E8D8E6"/>
            </a:solidFill>
            <a:prstDash val="solid"/>
          </a:ln>
        </p:spPr>
      </p:sp>
      <p:sp>
        <p:nvSpPr>
          <p:cNvPr id="17" name="Shape 14"/>
          <p:cNvSpPr/>
          <p:nvPr/>
        </p:nvSpPr>
        <p:spPr>
          <a:xfrm>
            <a:off x="6007608" y="1965960"/>
            <a:ext cx="50292" cy="338328"/>
          </a:xfrm>
          <a:prstGeom prst="rect">
            <a:avLst/>
          </a:prstGeom>
          <a:solidFill>
            <a:srgbClr val="4C8686"/>
          </a:solidFill>
          <a:ln w="12700">
            <a:solidFill>
              <a:srgbClr val="4C8686"/>
            </a:solidFill>
            <a:prstDash val="solid"/>
          </a:ln>
        </p:spPr>
      </p:sp>
      <p:sp>
        <p:nvSpPr>
          <p:cNvPr id="18" name="Text 15"/>
          <p:cNvSpPr/>
          <p:nvPr/>
        </p:nvSpPr>
        <p:spPr>
          <a:xfrm>
            <a:off x="6208776" y="192024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SPATIAL DESIGN</a:t>
            </a:r>
            <a:endParaRPr lang="en-US" sz="1260" dirty="0"/>
          </a:p>
        </p:txBody>
      </p:sp>
      <p:sp>
        <p:nvSpPr>
          <p:cNvPr id="19" name="Text 16"/>
          <p:cNvSpPr/>
          <p:nvPr/>
        </p:nvSpPr>
        <p:spPr>
          <a:xfrm>
            <a:off x="6208776" y="228600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Moody theater with stepped acoustic wall panels and sculptural lighting.</a:t>
            </a:r>
            <a:endParaRPr lang="en-US" sz="1190" dirty="0"/>
          </a:p>
        </p:txBody>
      </p:sp>
      <p:sp>
        <p:nvSpPr>
          <p:cNvPr id="20" name="Text 17"/>
          <p:cNvSpPr/>
          <p:nvPr/>
        </p:nvSpPr>
        <p:spPr>
          <a:xfrm>
            <a:off x="6208776" y="264261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A comfortable lounge remains suitable for both movies and karaoke.</a:t>
            </a:r>
            <a:endParaRPr lang="en-US" sz="1190" dirty="0"/>
          </a:p>
        </p:txBody>
      </p:sp>
      <p:sp>
        <p:nvSpPr>
          <p:cNvPr id="21" name="Shape 18"/>
          <p:cNvSpPr/>
          <p:nvPr/>
        </p:nvSpPr>
        <p:spPr>
          <a:xfrm>
            <a:off x="5788152" y="3182112"/>
            <a:ext cx="5815584" cy="1344168"/>
          </a:xfrm>
          <a:prstGeom prst="roundRect">
            <a:avLst>
              <a:gd name="adj" fmla="val 7483"/>
            </a:avLst>
          </a:prstGeom>
          <a:solidFill>
            <a:srgbClr val="FFFCFE"/>
          </a:solidFill>
          <a:ln w="10160">
            <a:solidFill>
              <a:srgbClr val="E8D8E6"/>
            </a:solidFill>
            <a:prstDash val="solid"/>
          </a:ln>
        </p:spPr>
      </p:sp>
      <p:sp>
        <p:nvSpPr>
          <p:cNvPr id="22" name="Shape 19"/>
          <p:cNvSpPr/>
          <p:nvPr/>
        </p:nvSpPr>
        <p:spPr>
          <a:xfrm>
            <a:off x="6007608" y="3429000"/>
            <a:ext cx="50292" cy="338328"/>
          </a:xfrm>
          <a:prstGeom prst="rect">
            <a:avLst/>
          </a:prstGeom>
          <a:solidFill>
            <a:srgbClr val="4C8686"/>
          </a:solidFill>
          <a:ln w="12700">
            <a:solidFill>
              <a:srgbClr val="4C8686"/>
            </a:solidFill>
            <a:prstDash val="solid"/>
          </a:ln>
        </p:spPr>
      </p:sp>
      <p:sp>
        <p:nvSpPr>
          <p:cNvPr id="23" name="Text 20"/>
          <p:cNvSpPr/>
          <p:nvPr/>
        </p:nvSpPr>
        <p:spPr>
          <a:xfrm>
            <a:off x="6208776" y="338328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EQUIPMENT &amp; FIT-OUT</a:t>
            </a:r>
            <a:endParaRPr lang="en-US" sz="1260" dirty="0"/>
          </a:p>
        </p:txBody>
      </p:sp>
      <p:sp>
        <p:nvSpPr>
          <p:cNvPr id="24" name="Text 21"/>
          <p:cNvSpPr/>
          <p:nvPr/>
        </p:nvSpPr>
        <p:spPr>
          <a:xfrm>
            <a:off x="6208776" y="374904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Ultra-high-definition projection or large premium display</a:t>
            </a:r>
            <a:endParaRPr lang="en-US" sz="1190" dirty="0"/>
          </a:p>
        </p:txBody>
      </p:sp>
      <p:sp>
        <p:nvSpPr>
          <p:cNvPr id="25" name="Text 22"/>
          <p:cNvSpPr/>
          <p:nvPr/>
        </p:nvSpPr>
        <p:spPr>
          <a:xfrm>
            <a:off x="6208776" y="410565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Surround sound, wireless microphones and acoustic treatments</a:t>
            </a:r>
            <a:endParaRPr lang="en-US" sz="1190" dirty="0"/>
          </a:p>
        </p:txBody>
      </p:sp>
      <p:sp>
        <p:nvSpPr>
          <p:cNvPr id="26" name="Shape 23"/>
          <p:cNvSpPr/>
          <p:nvPr/>
        </p:nvSpPr>
        <p:spPr>
          <a:xfrm>
            <a:off x="5788152" y="4645152"/>
            <a:ext cx="5815584" cy="1344168"/>
          </a:xfrm>
          <a:prstGeom prst="roundRect">
            <a:avLst>
              <a:gd name="adj" fmla="val 7483"/>
            </a:avLst>
          </a:prstGeom>
          <a:solidFill>
            <a:srgbClr val="F4E8F8"/>
          </a:solidFill>
          <a:ln w="10160">
            <a:solidFill>
              <a:srgbClr val="E8D8E6"/>
            </a:solidFill>
            <a:prstDash val="solid"/>
          </a:ln>
        </p:spPr>
      </p:sp>
      <p:sp>
        <p:nvSpPr>
          <p:cNvPr id="27" name="Shape 24"/>
          <p:cNvSpPr/>
          <p:nvPr/>
        </p:nvSpPr>
        <p:spPr>
          <a:xfrm>
            <a:off x="6007608" y="4892040"/>
            <a:ext cx="50292" cy="338328"/>
          </a:xfrm>
          <a:prstGeom prst="rect">
            <a:avLst/>
          </a:prstGeom>
          <a:solidFill>
            <a:srgbClr val="52769F"/>
          </a:solidFill>
          <a:ln w="12700">
            <a:solidFill>
              <a:srgbClr val="52769F"/>
            </a:solidFill>
            <a:prstDash val="solid"/>
          </a:ln>
        </p:spPr>
      </p:sp>
      <p:sp>
        <p:nvSpPr>
          <p:cNvPr id="28" name="Text 25"/>
          <p:cNvSpPr/>
          <p:nvPr/>
        </p:nvSpPr>
        <p:spPr>
          <a:xfrm>
            <a:off x="6208776" y="484632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52769F"/>
                </a:solidFill>
                <a:latin typeface="Aptos" pitchFamily="34" charset="0"/>
                <a:ea typeface="Aptos" pitchFamily="34" charset="-122"/>
                <a:cs typeface="Aptos" pitchFamily="34" charset="-120"/>
              </a:rPr>
              <a:t>AI &amp; ROBOTICS</a:t>
            </a:r>
            <a:endParaRPr lang="en-US" sz="1260" dirty="0"/>
          </a:p>
        </p:txBody>
      </p:sp>
      <p:sp>
        <p:nvSpPr>
          <p:cNvPr id="29" name="Text 26"/>
          <p:cNvSpPr/>
          <p:nvPr/>
        </p:nvSpPr>
        <p:spPr>
          <a:xfrm>
            <a:off x="6208776" y="521208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Scene-based AV orchestration for film, karaoke and gaming</a:t>
            </a:r>
            <a:endParaRPr lang="en-US" sz="1190" dirty="0"/>
          </a:p>
        </p:txBody>
      </p:sp>
      <p:sp>
        <p:nvSpPr>
          <p:cNvPr id="30" name="Text 27"/>
          <p:cNvSpPr/>
          <p:nvPr/>
        </p:nvSpPr>
        <p:spPr>
          <a:xfrm>
            <a:off x="6208776" y="556869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Adaptive sound profiles, lighting cues and voice navigation</a:t>
            </a:r>
            <a:endParaRPr lang="en-US" sz="1190" dirty="0"/>
          </a:p>
        </p:txBody>
      </p:sp>
      <p:sp>
        <p:nvSpPr>
          <p:cNvPr id="31" name="Shape 28"/>
          <p:cNvSpPr/>
          <p:nvPr/>
        </p:nvSpPr>
        <p:spPr>
          <a:xfrm>
            <a:off x="5788152" y="6199632"/>
            <a:ext cx="5815584" cy="201168"/>
          </a:xfrm>
          <a:prstGeom prst="roundRect">
            <a:avLst>
              <a:gd name="adj" fmla="val 13636"/>
            </a:avLst>
          </a:prstGeom>
          <a:solidFill>
            <a:srgbClr val="FBF6FA"/>
          </a:solidFill>
          <a:ln w="10160">
            <a:solidFill>
              <a:srgbClr val="FBF6FA"/>
            </a:solidFill>
            <a:prstDash val="solid"/>
          </a:ln>
        </p:spPr>
      </p:sp>
      <p:sp>
        <p:nvSpPr>
          <p:cNvPr id="32" name="Text 29"/>
          <p:cNvSpPr/>
          <p:nvPr/>
        </p:nvSpPr>
        <p:spPr>
          <a:xfrm>
            <a:off x="5961888" y="6199632"/>
            <a:ext cx="5413248" cy="182880"/>
          </a:xfrm>
          <a:prstGeom prst="rect">
            <a:avLst/>
          </a:prstGeom>
          <a:noFill/>
          <a:ln/>
        </p:spPr>
        <p:txBody>
          <a:bodyPr wrap="square" lIns="0" tIns="0" rIns="0" bIns="0" rtlCol="0" anchor="ctr">
            <a:normAutofit/>
          </a:bodyPr>
          <a:lstStyle/>
          <a:p>
            <a:pPr algn="l" indent="0" marL="0">
              <a:buNone/>
            </a:pPr>
            <a:r>
              <a:rPr lang="en-US" sz="870" spc="75" kern="0" dirty="0">
                <a:solidFill>
                  <a:srgbClr val="927F96"/>
                </a:solidFill>
                <a:latin typeface="Aptos" pitchFamily="34" charset="0"/>
                <a:ea typeface="Aptos" pitchFamily="34" charset="-122"/>
                <a:cs typeface="Aptos" pitchFamily="34" charset="-120"/>
              </a:rPr>
              <a:t>04 / CINEMA    /    CREATIVE LEVEL</a:t>
            </a:r>
            <a:endParaRPr lang="en-US" sz="87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BF6FA"/>
        </a:solidFill>
      </p:bgPr>
    </p:bg>
    <p:spTree>
      <p:nvGrpSpPr>
        <p:cNvPr id="1" name=""/>
        <p:cNvGrpSpPr/>
        <p:nvPr/>
      </p:nvGrpSpPr>
      <p:grpSpPr>
        <a:xfrm>
          <a:off x="0" y="0"/>
          <a:ext cx="0" cy="0"/>
          <a:chOff x="0" y="0"/>
          <a:chExt cx="0" cy="0"/>
        </a:xfrm>
      </p:grpSpPr>
      <p:sp>
        <p:nvSpPr>
          <p:cNvPr id="2" name="Shape 0"/>
          <p:cNvSpPr/>
          <p:nvPr/>
        </p:nvSpPr>
        <p:spPr>
          <a:xfrm>
            <a:off x="0" y="0"/>
            <a:ext cx="12191695" cy="51206"/>
          </a:xfrm>
          <a:prstGeom prst="rect">
            <a:avLst/>
          </a:prstGeom>
          <a:solidFill>
            <a:srgbClr val="AF718F"/>
          </a:solidFill>
          <a:ln w="12700">
            <a:solidFill>
              <a:srgbClr val="AF718F"/>
            </a:solidFill>
            <a:prstDash val="solid"/>
          </a:ln>
        </p:spPr>
      </p:sp>
      <p:sp>
        <p:nvSpPr>
          <p:cNvPr id="3" name="Text 1"/>
          <p:cNvSpPr/>
          <p:nvPr/>
        </p:nvSpPr>
        <p:spPr>
          <a:xfrm>
            <a:off x="484632" y="201168"/>
            <a:ext cx="4206240" cy="256032"/>
          </a:xfrm>
          <a:prstGeom prst="rect">
            <a:avLst/>
          </a:prstGeom>
          <a:noFill/>
          <a:ln/>
        </p:spPr>
        <p:txBody>
          <a:bodyPr wrap="square" lIns="0" tIns="0" rIns="0" bIns="0" rtlCol="0" anchor="ctr">
            <a:normAutofit/>
          </a:bodyPr>
          <a:lstStyle/>
          <a:p>
            <a:pPr algn="l" indent="0" marL="0">
              <a:buNone/>
            </a:pPr>
            <a:r>
              <a:rPr lang="en-US" sz="1000" b="1" spc="120" kern="0" dirty="0">
                <a:solidFill>
                  <a:srgbClr val="AF718F"/>
                </a:solidFill>
                <a:latin typeface="Aptos" pitchFamily="34" charset="0"/>
                <a:ea typeface="Aptos" pitchFamily="34" charset="-122"/>
                <a:cs typeface="Aptos" pitchFamily="34" charset="-120"/>
              </a:rPr>
              <a:t>✧ THE OLYMPIAN SKY PALACE</a:t>
            </a:r>
            <a:endParaRPr lang="en-US" sz="1000" dirty="0"/>
          </a:p>
        </p:txBody>
      </p:sp>
      <p:sp>
        <p:nvSpPr>
          <p:cNvPr id="4" name="Text 2"/>
          <p:cNvSpPr/>
          <p:nvPr/>
        </p:nvSpPr>
        <p:spPr>
          <a:xfrm>
            <a:off x="9253728" y="201168"/>
            <a:ext cx="2468880" cy="237744"/>
          </a:xfrm>
          <a:prstGeom prst="rect">
            <a:avLst/>
          </a:prstGeom>
          <a:noFill/>
          <a:ln/>
        </p:spPr>
        <p:txBody>
          <a:bodyPr wrap="square" lIns="0" tIns="0" rIns="0" bIns="0" rtlCol="0" anchor="ctr">
            <a:normAutofit/>
          </a:bodyPr>
          <a:lstStyle/>
          <a:p>
            <a:pPr algn="r" indent="0" marL="0">
              <a:buNone/>
            </a:pPr>
            <a:r>
              <a:rPr lang="en-US" sz="900" spc="100" kern="0" dirty="0">
                <a:solidFill>
                  <a:srgbClr val="786A7C"/>
                </a:solidFill>
                <a:latin typeface="Aptos" pitchFamily="34" charset="0"/>
                <a:ea typeface="Aptos" pitchFamily="34" charset="-122"/>
                <a:cs typeface="Aptos" pitchFamily="34" charset="-120"/>
              </a:rPr>
              <a:t>CREATIVE LEVEL / 05 / MUSIC</a:t>
            </a:r>
            <a:endParaRPr lang="en-US" sz="900" dirty="0"/>
          </a:p>
        </p:txBody>
      </p:sp>
      <p:sp>
        <p:nvSpPr>
          <p:cNvPr id="5" name="Shape 3"/>
          <p:cNvSpPr/>
          <p:nvPr/>
        </p:nvSpPr>
        <p:spPr>
          <a:xfrm>
            <a:off x="484632" y="6524244"/>
            <a:ext cx="11219688" cy="0"/>
          </a:xfrm>
          <a:prstGeom prst="line">
            <a:avLst/>
          </a:prstGeom>
          <a:noFill/>
          <a:ln w="8890">
            <a:solidFill>
              <a:srgbClr val="E8D8E6"/>
            </a:solidFill>
            <a:prstDash val="solid"/>
          </a:ln>
        </p:spPr>
      </p:sp>
      <p:sp>
        <p:nvSpPr>
          <p:cNvPr id="6" name="Text 4"/>
          <p:cNvSpPr/>
          <p:nvPr/>
        </p:nvSpPr>
        <p:spPr>
          <a:xfrm>
            <a:off x="484632" y="6556248"/>
            <a:ext cx="5486400" cy="155448"/>
          </a:xfrm>
          <a:prstGeom prst="rect">
            <a:avLst/>
          </a:prstGeom>
          <a:noFill/>
          <a:ln/>
        </p:spPr>
        <p:txBody>
          <a:bodyPr wrap="square" lIns="0" tIns="0" rIns="0" bIns="0" rtlCol="0" anchor="ctr">
            <a:normAutofit/>
          </a:bodyPr>
          <a:lstStyle/>
          <a:p>
            <a:pPr algn="l" indent="0" marL="0">
              <a:buNone/>
            </a:pPr>
            <a:r>
              <a:rPr lang="en-US" sz="780" spc="50" kern="0" dirty="0">
                <a:solidFill>
                  <a:srgbClr val="927F96"/>
                </a:solidFill>
                <a:latin typeface="Aptos" pitchFamily="34" charset="0"/>
                <a:ea typeface="Aptos" pitchFamily="34" charset="-122"/>
                <a:cs typeface="Aptos" pitchFamily="34" charset="-120"/>
              </a:rPr>
              <a:t>THE PRINCESS EDITION   •   AI + ROBOTICS + SOLAR</a:t>
            </a:r>
            <a:endParaRPr lang="en-US" sz="780" dirty="0"/>
          </a:p>
        </p:txBody>
      </p:sp>
      <p:sp>
        <p:nvSpPr>
          <p:cNvPr id="7" name="Text 5"/>
          <p:cNvSpPr/>
          <p:nvPr/>
        </p:nvSpPr>
        <p:spPr>
          <a:xfrm>
            <a:off x="10625328" y="6556248"/>
            <a:ext cx="1051560" cy="155448"/>
          </a:xfrm>
          <a:prstGeom prst="rect">
            <a:avLst/>
          </a:prstGeom>
          <a:noFill/>
          <a:ln/>
        </p:spPr>
        <p:txBody>
          <a:bodyPr wrap="square" lIns="0" tIns="0" rIns="0" bIns="0" rtlCol="0" anchor="ctr">
            <a:normAutofit/>
          </a:bodyPr>
          <a:lstStyle/>
          <a:p>
            <a:pPr algn="r" indent="0" marL="0">
              <a:buNone/>
            </a:pPr>
            <a:r>
              <a:rPr lang="en-US" sz="800" dirty="0">
                <a:solidFill>
                  <a:srgbClr val="927F96"/>
                </a:solidFill>
                <a:latin typeface="Aptos" pitchFamily="34" charset="0"/>
                <a:ea typeface="Aptos" pitchFamily="34" charset="-122"/>
                <a:cs typeface="Aptos" pitchFamily="34" charset="-120"/>
              </a:rPr>
              <a:t>10  /  27</a:t>
            </a:r>
            <a:endParaRPr lang="en-US" sz="800" dirty="0"/>
          </a:p>
        </p:txBody>
      </p:sp>
      <p:sp>
        <p:nvSpPr>
          <p:cNvPr id="8" name="Text 6"/>
          <p:cNvSpPr/>
          <p:nvPr/>
        </p:nvSpPr>
        <p:spPr>
          <a:xfrm>
            <a:off x="530352" y="612648"/>
            <a:ext cx="7955280" cy="557784"/>
          </a:xfrm>
          <a:prstGeom prst="rect">
            <a:avLst/>
          </a:prstGeom>
          <a:noFill/>
          <a:ln/>
        </p:spPr>
        <p:txBody>
          <a:bodyPr wrap="square" lIns="0" tIns="0" rIns="0" bIns="0" rtlCol="0" anchor="ctr">
            <a:normAutofit/>
          </a:bodyPr>
          <a:lstStyle/>
          <a:p>
            <a:pPr algn="l" indent="0" marL="0">
              <a:buNone/>
            </a:pPr>
            <a:r>
              <a:rPr lang="en-US" sz="3400" dirty="0">
                <a:solidFill>
                  <a:srgbClr val="84456A"/>
                </a:solidFill>
                <a:latin typeface="Georgia" pitchFamily="34" charset="0"/>
                <a:ea typeface="Georgia" pitchFamily="34" charset="-122"/>
                <a:cs typeface="Georgia" pitchFamily="34" charset="-120"/>
              </a:rPr>
              <a:t>Orpheus Studio</a:t>
            </a:r>
            <a:endParaRPr lang="en-US" sz="3400" dirty="0"/>
          </a:p>
        </p:txBody>
      </p:sp>
      <p:sp>
        <p:nvSpPr>
          <p:cNvPr id="9" name="Text 7"/>
          <p:cNvSpPr/>
          <p:nvPr/>
        </p:nvSpPr>
        <p:spPr>
          <a:xfrm>
            <a:off x="548640" y="1243584"/>
            <a:ext cx="9875520" cy="310896"/>
          </a:xfrm>
          <a:prstGeom prst="rect">
            <a:avLst/>
          </a:prstGeom>
          <a:noFill/>
          <a:ln/>
        </p:spPr>
        <p:txBody>
          <a:bodyPr wrap="square" lIns="0" tIns="0" rIns="0" bIns="0" rtlCol="0" anchor="ctr">
            <a:normAutofit/>
          </a:bodyPr>
          <a:lstStyle/>
          <a:p>
            <a:pPr algn="l" indent="0" marL="0">
              <a:buNone/>
            </a:pPr>
            <a:r>
              <a:rPr lang="en-US" sz="1410" dirty="0">
                <a:solidFill>
                  <a:srgbClr val="786A7C"/>
                </a:solidFill>
                <a:latin typeface="Aptos" pitchFamily="34" charset="0"/>
                <a:ea typeface="Aptos" pitchFamily="34" charset="-122"/>
                <a:cs typeface="Aptos" pitchFamily="34" charset="-120"/>
              </a:rPr>
              <a:t>Create music with a modern muse</a:t>
            </a:r>
            <a:endParaRPr lang="en-US" sz="1410" dirty="0"/>
          </a:p>
        </p:txBody>
      </p:sp>
      <p:sp>
        <p:nvSpPr>
          <p:cNvPr id="10" name="Shape 8"/>
          <p:cNvSpPr/>
          <p:nvPr/>
        </p:nvSpPr>
        <p:spPr>
          <a:xfrm>
            <a:off x="521208" y="1728216"/>
            <a:ext cx="5056632" cy="4288536"/>
          </a:xfrm>
          <a:prstGeom prst="roundRect">
            <a:avLst>
              <a:gd name="adj" fmla="val 2132"/>
            </a:avLst>
          </a:prstGeom>
          <a:solidFill>
            <a:srgbClr val="FFFCFE"/>
          </a:solidFill>
          <a:ln w="10160">
            <a:solidFill>
              <a:srgbClr val="E8D8E6"/>
            </a:solidFill>
            <a:prstDash val="solid"/>
          </a:ln>
        </p:spPr>
      </p:sp>
      <p:pic>
        <p:nvPicPr>
          <p:cNvPr id="11" name="Image 0" descr="/mnt/data/palace_room_visuals/Orpheus_Studio.jpg">    </p:cNvPr>
          <p:cNvPicPr>
            <a:picLocks noChangeAspect="1"/>
          </p:cNvPicPr>
          <p:nvPr/>
        </p:nvPicPr>
        <p:blipFill>
          <a:blip r:embed="rId1"/>
          <a:stretch>
            <a:fillRect/>
          </a:stretch>
        </p:blipFill>
        <p:spPr>
          <a:xfrm>
            <a:off x="630936" y="1837944"/>
            <a:ext cx="4837176" cy="2551176"/>
          </a:xfrm>
          <a:prstGeom prst="rect">
            <a:avLst/>
          </a:prstGeom>
        </p:spPr>
      </p:pic>
      <p:sp>
        <p:nvSpPr>
          <p:cNvPr id="12" name="Shape 9"/>
          <p:cNvSpPr/>
          <p:nvPr/>
        </p:nvSpPr>
        <p:spPr>
          <a:xfrm>
            <a:off x="640080" y="4379976"/>
            <a:ext cx="4809744" cy="36576"/>
          </a:xfrm>
          <a:prstGeom prst="rect">
            <a:avLst/>
          </a:prstGeom>
          <a:solidFill>
            <a:srgbClr val="52769F"/>
          </a:solidFill>
          <a:ln w="12700">
            <a:solidFill>
              <a:srgbClr val="52769F"/>
            </a:solidFill>
            <a:prstDash val="solid"/>
          </a:ln>
        </p:spPr>
      </p:sp>
      <p:sp>
        <p:nvSpPr>
          <p:cNvPr id="13" name="Text 10"/>
          <p:cNvSpPr/>
          <p:nvPr/>
        </p:nvSpPr>
        <p:spPr>
          <a:xfrm>
            <a:off x="777240" y="4626864"/>
            <a:ext cx="4462272" cy="210312"/>
          </a:xfrm>
          <a:prstGeom prst="rect">
            <a:avLst/>
          </a:prstGeom>
          <a:noFill/>
          <a:ln/>
        </p:spPr>
        <p:txBody>
          <a:bodyPr wrap="square" lIns="0" tIns="0" rIns="0" bIns="0" rtlCol="0" anchor="ctr">
            <a:normAutofit/>
          </a:bodyPr>
          <a:lstStyle/>
          <a:p>
            <a:pPr algn="l" indent="0" marL="0">
              <a:buNone/>
            </a:pPr>
            <a:r>
              <a:rPr lang="en-US" sz="1010" b="1" spc="100" kern="0" dirty="0">
                <a:solidFill>
                  <a:srgbClr val="52769F"/>
                </a:solidFill>
                <a:latin typeface="Aptos" pitchFamily="34" charset="0"/>
                <a:ea typeface="Aptos" pitchFamily="34" charset="-122"/>
                <a:cs typeface="Aptos" pitchFamily="34" charset="-120"/>
              </a:rPr>
              <a:t>NAME &amp; INSPIRATION</a:t>
            </a:r>
            <a:endParaRPr lang="en-US" sz="1010" dirty="0"/>
          </a:p>
        </p:txBody>
      </p:sp>
      <p:sp>
        <p:nvSpPr>
          <p:cNvPr id="14" name="Text 11"/>
          <p:cNvSpPr/>
          <p:nvPr/>
        </p:nvSpPr>
        <p:spPr>
          <a:xfrm>
            <a:off x="777240" y="4910328"/>
            <a:ext cx="4462272" cy="283464"/>
          </a:xfrm>
          <a:prstGeom prst="rect">
            <a:avLst/>
          </a:prstGeom>
          <a:noFill/>
          <a:ln/>
        </p:spPr>
        <p:txBody>
          <a:bodyPr wrap="square" lIns="0" tIns="0" rIns="0" bIns="0" rtlCol="0" anchor="ctr">
            <a:normAutofit/>
          </a:bodyPr>
          <a:lstStyle/>
          <a:p>
            <a:pPr algn="l" indent="0" marL="0">
              <a:buNone/>
            </a:pPr>
            <a:r>
              <a:rPr lang="en-US" sz="1320" dirty="0">
                <a:solidFill>
                  <a:srgbClr val="382B42"/>
                </a:solidFill>
                <a:latin typeface="Georgia" pitchFamily="34" charset="0"/>
                <a:ea typeface="Georgia" pitchFamily="34" charset="-122"/>
                <a:cs typeface="Georgia" pitchFamily="34" charset="-120"/>
              </a:rPr>
              <a:t>Orpheus · legendary musician and poet</a:t>
            </a:r>
            <a:endParaRPr lang="en-US" sz="1320" dirty="0"/>
          </a:p>
        </p:txBody>
      </p:sp>
      <p:sp>
        <p:nvSpPr>
          <p:cNvPr id="15" name="Text 12"/>
          <p:cNvSpPr/>
          <p:nvPr/>
        </p:nvSpPr>
        <p:spPr>
          <a:xfrm>
            <a:off x="777240" y="5276088"/>
            <a:ext cx="4425696" cy="521208"/>
          </a:xfrm>
          <a:prstGeom prst="rect">
            <a:avLst/>
          </a:prstGeom>
          <a:noFill/>
          <a:ln/>
        </p:spPr>
        <p:txBody>
          <a:bodyPr wrap="square" lIns="0" tIns="0" rIns="0" bIns="0" rtlCol="0" anchor="t">
            <a:normAutofit/>
          </a:bodyPr>
          <a:lstStyle/>
          <a:p>
            <a:pPr algn="l" indent="0" marL="0">
              <a:buNone/>
            </a:pPr>
            <a:r>
              <a:rPr lang="en-US" sz="1260" i="1" dirty="0">
                <a:solidFill>
                  <a:srgbClr val="786A7C"/>
                </a:solidFill>
                <a:latin typeface="Aptos" pitchFamily="34" charset="0"/>
                <a:ea typeface="Aptos" pitchFamily="34" charset="-122"/>
                <a:cs typeface="Aptos" pitchFamily="34" charset="-120"/>
              </a:rPr>
              <a:t>A real instrument-first music studio with computation in the background.</a:t>
            </a:r>
            <a:endParaRPr lang="en-US" sz="1260" dirty="0"/>
          </a:p>
        </p:txBody>
      </p:sp>
      <p:sp>
        <p:nvSpPr>
          <p:cNvPr id="16" name="Shape 13"/>
          <p:cNvSpPr/>
          <p:nvPr/>
        </p:nvSpPr>
        <p:spPr>
          <a:xfrm>
            <a:off x="5788152" y="1719072"/>
            <a:ext cx="5815584" cy="1344168"/>
          </a:xfrm>
          <a:prstGeom prst="roundRect">
            <a:avLst>
              <a:gd name="adj" fmla="val 7483"/>
            </a:avLst>
          </a:prstGeom>
          <a:solidFill>
            <a:srgbClr val="FFFCFE"/>
          </a:solidFill>
          <a:ln w="10160">
            <a:solidFill>
              <a:srgbClr val="E8D8E6"/>
            </a:solidFill>
            <a:prstDash val="solid"/>
          </a:ln>
        </p:spPr>
      </p:sp>
      <p:sp>
        <p:nvSpPr>
          <p:cNvPr id="17" name="Shape 14"/>
          <p:cNvSpPr/>
          <p:nvPr/>
        </p:nvSpPr>
        <p:spPr>
          <a:xfrm>
            <a:off x="6007608" y="1965960"/>
            <a:ext cx="50292" cy="338328"/>
          </a:xfrm>
          <a:prstGeom prst="rect">
            <a:avLst/>
          </a:prstGeom>
          <a:solidFill>
            <a:srgbClr val="52769F"/>
          </a:solidFill>
          <a:ln w="12700">
            <a:solidFill>
              <a:srgbClr val="52769F"/>
            </a:solidFill>
            <a:prstDash val="solid"/>
          </a:ln>
        </p:spPr>
      </p:sp>
      <p:sp>
        <p:nvSpPr>
          <p:cNvPr id="18" name="Text 15"/>
          <p:cNvSpPr/>
          <p:nvPr/>
        </p:nvSpPr>
        <p:spPr>
          <a:xfrm>
            <a:off x="6208776" y="192024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SPATIAL DESIGN</a:t>
            </a:r>
            <a:endParaRPr lang="en-US" sz="1260" dirty="0"/>
          </a:p>
        </p:txBody>
      </p:sp>
      <p:sp>
        <p:nvSpPr>
          <p:cNvPr id="19" name="Text 16"/>
          <p:cNvSpPr/>
          <p:nvPr/>
        </p:nvSpPr>
        <p:spPr>
          <a:xfrm>
            <a:off x="6208776" y="228600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Warm walnut surfaces, fabric acoustic panels and a dramatic arched window.</a:t>
            </a:r>
            <a:endParaRPr lang="en-US" sz="1190" dirty="0"/>
          </a:p>
        </p:txBody>
      </p:sp>
      <p:sp>
        <p:nvSpPr>
          <p:cNvPr id="20" name="Text 17"/>
          <p:cNvSpPr/>
          <p:nvPr/>
        </p:nvSpPr>
        <p:spPr>
          <a:xfrm>
            <a:off x="6208776" y="264261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An intimate creative room centered around a grand piano.</a:t>
            </a:r>
            <a:endParaRPr lang="en-US" sz="1190" dirty="0"/>
          </a:p>
        </p:txBody>
      </p:sp>
      <p:sp>
        <p:nvSpPr>
          <p:cNvPr id="21" name="Shape 18"/>
          <p:cNvSpPr/>
          <p:nvPr/>
        </p:nvSpPr>
        <p:spPr>
          <a:xfrm>
            <a:off x="5788152" y="3182112"/>
            <a:ext cx="5815584" cy="1344168"/>
          </a:xfrm>
          <a:prstGeom prst="roundRect">
            <a:avLst>
              <a:gd name="adj" fmla="val 7483"/>
            </a:avLst>
          </a:prstGeom>
          <a:solidFill>
            <a:srgbClr val="FFFCFE"/>
          </a:solidFill>
          <a:ln w="10160">
            <a:solidFill>
              <a:srgbClr val="E8D8E6"/>
            </a:solidFill>
            <a:prstDash val="solid"/>
          </a:ln>
        </p:spPr>
      </p:sp>
      <p:sp>
        <p:nvSpPr>
          <p:cNvPr id="22" name="Shape 19"/>
          <p:cNvSpPr/>
          <p:nvPr/>
        </p:nvSpPr>
        <p:spPr>
          <a:xfrm>
            <a:off x="6007608" y="3429000"/>
            <a:ext cx="50292" cy="338328"/>
          </a:xfrm>
          <a:prstGeom prst="rect">
            <a:avLst/>
          </a:prstGeom>
          <a:solidFill>
            <a:srgbClr val="52769F"/>
          </a:solidFill>
          <a:ln w="12700">
            <a:solidFill>
              <a:srgbClr val="52769F"/>
            </a:solidFill>
            <a:prstDash val="solid"/>
          </a:ln>
        </p:spPr>
      </p:sp>
      <p:sp>
        <p:nvSpPr>
          <p:cNvPr id="23" name="Text 20"/>
          <p:cNvSpPr/>
          <p:nvPr/>
        </p:nvSpPr>
        <p:spPr>
          <a:xfrm>
            <a:off x="6208776" y="338328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EQUIPMENT &amp; FIT-OUT</a:t>
            </a:r>
            <a:endParaRPr lang="en-US" sz="1260" dirty="0"/>
          </a:p>
        </p:txBody>
      </p:sp>
      <p:sp>
        <p:nvSpPr>
          <p:cNvPr id="24" name="Text 21"/>
          <p:cNvSpPr/>
          <p:nvPr/>
        </p:nvSpPr>
        <p:spPr>
          <a:xfrm>
            <a:off x="6208776" y="374904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Grand piano, guitars, studio monitors and microphones</a:t>
            </a:r>
            <a:endParaRPr lang="en-US" sz="1190" dirty="0"/>
          </a:p>
        </p:txBody>
      </p:sp>
      <p:sp>
        <p:nvSpPr>
          <p:cNvPr id="25" name="Text 22"/>
          <p:cNvSpPr/>
          <p:nvPr/>
        </p:nvSpPr>
        <p:spPr>
          <a:xfrm>
            <a:off x="6208776" y="410565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Audio interface, digital mixing console and recording computer</a:t>
            </a:r>
            <a:endParaRPr lang="en-US" sz="1190" dirty="0"/>
          </a:p>
        </p:txBody>
      </p:sp>
      <p:sp>
        <p:nvSpPr>
          <p:cNvPr id="26" name="Shape 23"/>
          <p:cNvSpPr/>
          <p:nvPr/>
        </p:nvSpPr>
        <p:spPr>
          <a:xfrm>
            <a:off x="5788152" y="4645152"/>
            <a:ext cx="5815584" cy="1344168"/>
          </a:xfrm>
          <a:prstGeom prst="roundRect">
            <a:avLst>
              <a:gd name="adj" fmla="val 7483"/>
            </a:avLst>
          </a:prstGeom>
          <a:solidFill>
            <a:srgbClr val="F4E8F8"/>
          </a:solidFill>
          <a:ln w="10160">
            <a:solidFill>
              <a:srgbClr val="E8D8E6"/>
            </a:solidFill>
            <a:prstDash val="solid"/>
          </a:ln>
        </p:spPr>
      </p:sp>
      <p:sp>
        <p:nvSpPr>
          <p:cNvPr id="27" name="Shape 24"/>
          <p:cNvSpPr/>
          <p:nvPr/>
        </p:nvSpPr>
        <p:spPr>
          <a:xfrm>
            <a:off x="6007608" y="4892040"/>
            <a:ext cx="50292" cy="338328"/>
          </a:xfrm>
          <a:prstGeom prst="rect">
            <a:avLst/>
          </a:prstGeom>
          <a:solidFill>
            <a:srgbClr val="52769F"/>
          </a:solidFill>
          <a:ln w="12700">
            <a:solidFill>
              <a:srgbClr val="52769F"/>
            </a:solidFill>
            <a:prstDash val="solid"/>
          </a:ln>
        </p:spPr>
      </p:sp>
      <p:sp>
        <p:nvSpPr>
          <p:cNvPr id="28" name="Text 25"/>
          <p:cNvSpPr/>
          <p:nvPr/>
        </p:nvSpPr>
        <p:spPr>
          <a:xfrm>
            <a:off x="6208776" y="484632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52769F"/>
                </a:solidFill>
                <a:latin typeface="Aptos" pitchFamily="34" charset="0"/>
                <a:ea typeface="Aptos" pitchFamily="34" charset="-122"/>
                <a:cs typeface="Aptos" pitchFamily="34" charset="-120"/>
              </a:rPr>
              <a:t>AI &amp; ROBOTICS</a:t>
            </a:r>
            <a:endParaRPr lang="en-US" sz="1260" dirty="0"/>
          </a:p>
        </p:txBody>
      </p:sp>
      <p:sp>
        <p:nvSpPr>
          <p:cNvPr id="29" name="Text 26"/>
          <p:cNvSpPr/>
          <p:nvPr/>
        </p:nvSpPr>
        <p:spPr>
          <a:xfrm>
            <a:off x="6208776" y="521208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AI-supported composition, arrangement and transcription workflow</a:t>
            </a:r>
            <a:endParaRPr lang="en-US" sz="1190" dirty="0"/>
          </a:p>
        </p:txBody>
      </p:sp>
      <p:sp>
        <p:nvSpPr>
          <p:cNvPr id="30" name="Text 27"/>
          <p:cNvSpPr/>
          <p:nvPr/>
        </p:nvSpPr>
        <p:spPr>
          <a:xfrm>
            <a:off x="6208776" y="556869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Smart acoustic presets, instrument routing and lighting scenes</a:t>
            </a:r>
            <a:endParaRPr lang="en-US" sz="1190" dirty="0"/>
          </a:p>
        </p:txBody>
      </p:sp>
      <p:sp>
        <p:nvSpPr>
          <p:cNvPr id="31" name="Shape 28"/>
          <p:cNvSpPr/>
          <p:nvPr/>
        </p:nvSpPr>
        <p:spPr>
          <a:xfrm>
            <a:off x="5788152" y="6199632"/>
            <a:ext cx="5815584" cy="201168"/>
          </a:xfrm>
          <a:prstGeom prst="roundRect">
            <a:avLst>
              <a:gd name="adj" fmla="val 13636"/>
            </a:avLst>
          </a:prstGeom>
          <a:solidFill>
            <a:srgbClr val="FBF6FA"/>
          </a:solidFill>
          <a:ln w="10160">
            <a:solidFill>
              <a:srgbClr val="FBF6FA"/>
            </a:solidFill>
            <a:prstDash val="solid"/>
          </a:ln>
        </p:spPr>
      </p:sp>
      <p:sp>
        <p:nvSpPr>
          <p:cNvPr id="32" name="Text 29"/>
          <p:cNvSpPr/>
          <p:nvPr/>
        </p:nvSpPr>
        <p:spPr>
          <a:xfrm>
            <a:off x="5961888" y="6199632"/>
            <a:ext cx="5413248" cy="182880"/>
          </a:xfrm>
          <a:prstGeom prst="rect">
            <a:avLst/>
          </a:prstGeom>
          <a:noFill/>
          <a:ln/>
        </p:spPr>
        <p:txBody>
          <a:bodyPr wrap="square" lIns="0" tIns="0" rIns="0" bIns="0" rtlCol="0" anchor="ctr">
            <a:normAutofit/>
          </a:bodyPr>
          <a:lstStyle/>
          <a:p>
            <a:pPr algn="l" indent="0" marL="0">
              <a:buNone/>
            </a:pPr>
            <a:r>
              <a:rPr lang="en-US" sz="870" spc="75" kern="0" dirty="0">
                <a:solidFill>
                  <a:srgbClr val="927F96"/>
                </a:solidFill>
                <a:latin typeface="Aptos" pitchFamily="34" charset="0"/>
                <a:ea typeface="Aptos" pitchFamily="34" charset="-122"/>
                <a:cs typeface="Aptos" pitchFamily="34" charset="-120"/>
              </a:rPr>
              <a:t>05 / MUSIC    /    CREATIVE LEVEL</a:t>
            </a:r>
            <a:endParaRPr lang="en-US" sz="87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BF6FA"/>
        </a:solidFill>
      </p:bgPr>
    </p:bg>
    <p:spTree>
      <p:nvGrpSpPr>
        <p:cNvPr id="1" name=""/>
        <p:cNvGrpSpPr/>
        <p:nvPr/>
      </p:nvGrpSpPr>
      <p:grpSpPr>
        <a:xfrm>
          <a:off x="0" y="0"/>
          <a:ext cx="0" cy="0"/>
          <a:chOff x="0" y="0"/>
          <a:chExt cx="0" cy="0"/>
        </a:xfrm>
      </p:grpSpPr>
      <p:sp>
        <p:nvSpPr>
          <p:cNvPr id="2" name="Shape 0"/>
          <p:cNvSpPr/>
          <p:nvPr/>
        </p:nvSpPr>
        <p:spPr>
          <a:xfrm>
            <a:off x="0" y="0"/>
            <a:ext cx="12191695" cy="51206"/>
          </a:xfrm>
          <a:prstGeom prst="rect">
            <a:avLst/>
          </a:prstGeom>
          <a:solidFill>
            <a:srgbClr val="AF718F"/>
          </a:solidFill>
          <a:ln w="12700">
            <a:solidFill>
              <a:srgbClr val="AF718F"/>
            </a:solidFill>
            <a:prstDash val="solid"/>
          </a:ln>
        </p:spPr>
      </p:sp>
      <p:sp>
        <p:nvSpPr>
          <p:cNvPr id="3" name="Text 1"/>
          <p:cNvSpPr/>
          <p:nvPr/>
        </p:nvSpPr>
        <p:spPr>
          <a:xfrm>
            <a:off x="484632" y="201168"/>
            <a:ext cx="4206240" cy="256032"/>
          </a:xfrm>
          <a:prstGeom prst="rect">
            <a:avLst/>
          </a:prstGeom>
          <a:noFill/>
          <a:ln/>
        </p:spPr>
        <p:txBody>
          <a:bodyPr wrap="square" lIns="0" tIns="0" rIns="0" bIns="0" rtlCol="0" anchor="ctr">
            <a:normAutofit/>
          </a:bodyPr>
          <a:lstStyle/>
          <a:p>
            <a:pPr algn="l" indent="0" marL="0">
              <a:buNone/>
            </a:pPr>
            <a:r>
              <a:rPr lang="en-US" sz="1000" b="1" spc="120" kern="0" dirty="0">
                <a:solidFill>
                  <a:srgbClr val="AF718F"/>
                </a:solidFill>
                <a:latin typeface="Aptos" pitchFamily="34" charset="0"/>
                <a:ea typeface="Aptos" pitchFamily="34" charset="-122"/>
                <a:cs typeface="Aptos" pitchFamily="34" charset="-120"/>
              </a:rPr>
              <a:t>✧ THE OLYMPIAN SKY PALACE</a:t>
            </a:r>
            <a:endParaRPr lang="en-US" sz="1000" dirty="0"/>
          </a:p>
        </p:txBody>
      </p:sp>
      <p:sp>
        <p:nvSpPr>
          <p:cNvPr id="4" name="Text 2"/>
          <p:cNvSpPr/>
          <p:nvPr/>
        </p:nvSpPr>
        <p:spPr>
          <a:xfrm>
            <a:off x="9253728" y="201168"/>
            <a:ext cx="2468880" cy="237744"/>
          </a:xfrm>
          <a:prstGeom prst="rect">
            <a:avLst/>
          </a:prstGeom>
          <a:noFill/>
          <a:ln/>
        </p:spPr>
        <p:txBody>
          <a:bodyPr wrap="square" lIns="0" tIns="0" rIns="0" bIns="0" rtlCol="0" anchor="ctr">
            <a:normAutofit/>
          </a:bodyPr>
          <a:lstStyle/>
          <a:p>
            <a:pPr algn="r" indent="0" marL="0">
              <a:buNone/>
            </a:pPr>
            <a:r>
              <a:rPr lang="en-US" sz="900" spc="100" kern="0" dirty="0">
                <a:solidFill>
                  <a:srgbClr val="786A7C"/>
                </a:solidFill>
                <a:latin typeface="Aptos" pitchFamily="34" charset="0"/>
                <a:ea typeface="Aptos" pitchFamily="34" charset="-122"/>
                <a:cs typeface="Aptos" pitchFamily="34" charset="-120"/>
              </a:rPr>
              <a:t>CREATIVE LEVEL / 06 / WORK &amp; READING</a:t>
            </a:r>
            <a:endParaRPr lang="en-US" sz="900" dirty="0"/>
          </a:p>
        </p:txBody>
      </p:sp>
      <p:sp>
        <p:nvSpPr>
          <p:cNvPr id="5" name="Shape 3"/>
          <p:cNvSpPr/>
          <p:nvPr/>
        </p:nvSpPr>
        <p:spPr>
          <a:xfrm>
            <a:off x="484632" y="6524244"/>
            <a:ext cx="11219688" cy="0"/>
          </a:xfrm>
          <a:prstGeom prst="line">
            <a:avLst/>
          </a:prstGeom>
          <a:noFill/>
          <a:ln w="8890">
            <a:solidFill>
              <a:srgbClr val="E8D8E6"/>
            </a:solidFill>
            <a:prstDash val="solid"/>
          </a:ln>
        </p:spPr>
      </p:sp>
      <p:sp>
        <p:nvSpPr>
          <p:cNvPr id="6" name="Text 4"/>
          <p:cNvSpPr/>
          <p:nvPr/>
        </p:nvSpPr>
        <p:spPr>
          <a:xfrm>
            <a:off x="484632" y="6556248"/>
            <a:ext cx="5486400" cy="155448"/>
          </a:xfrm>
          <a:prstGeom prst="rect">
            <a:avLst/>
          </a:prstGeom>
          <a:noFill/>
          <a:ln/>
        </p:spPr>
        <p:txBody>
          <a:bodyPr wrap="square" lIns="0" tIns="0" rIns="0" bIns="0" rtlCol="0" anchor="ctr">
            <a:normAutofit/>
          </a:bodyPr>
          <a:lstStyle/>
          <a:p>
            <a:pPr algn="l" indent="0" marL="0">
              <a:buNone/>
            </a:pPr>
            <a:r>
              <a:rPr lang="en-US" sz="780" spc="50" kern="0" dirty="0">
                <a:solidFill>
                  <a:srgbClr val="927F96"/>
                </a:solidFill>
                <a:latin typeface="Aptos" pitchFamily="34" charset="0"/>
                <a:ea typeface="Aptos" pitchFamily="34" charset="-122"/>
                <a:cs typeface="Aptos" pitchFamily="34" charset="-120"/>
              </a:rPr>
              <a:t>THE PRINCESS EDITION   •   AI + ROBOTICS + SOLAR</a:t>
            </a:r>
            <a:endParaRPr lang="en-US" sz="780" dirty="0"/>
          </a:p>
        </p:txBody>
      </p:sp>
      <p:sp>
        <p:nvSpPr>
          <p:cNvPr id="7" name="Text 5"/>
          <p:cNvSpPr/>
          <p:nvPr/>
        </p:nvSpPr>
        <p:spPr>
          <a:xfrm>
            <a:off x="10625328" y="6556248"/>
            <a:ext cx="1051560" cy="155448"/>
          </a:xfrm>
          <a:prstGeom prst="rect">
            <a:avLst/>
          </a:prstGeom>
          <a:noFill/>
          <a:ln/>
        </p:spPr>
        <p:txBody>
          <a:bodyPr wrap="square" lIns="0" tIns="0" rIns="0" bIns="0" rtlCol="0" anchor="ctr">
            <a:normAutofit/>
          </a:bodyPr>
          <a:lstStyle/>
          <a:p>
            <a:pPr algn="r" indent="0" marL="0">
              <a:buNone/>
            </a:pPr>
            <a:r>
              <a:rPr lang="en-US" sz="800" dirty="0">
                <a:solidFill>
                  <a:srgbClr val="927F96"/>
                </a:solidFill>
                <a:latin typeface="Aptos" pitchFamily="34" charset="0"/>
                <a:ea typeface="Aptos" pitchFamily="34" charset="-122"/>
                <a:cs typeface="Aptos" pitchFamily="34" charset="-120"/>
              </a:rPr>
              <a:t>11  /  27</a:t>
            </a:r>
            <a:endParaRPr lang="en-US" sz="800" dirty="0"/>
          </a:p>
        </p:txBody>
      </p:sp>
      <p:sp>
        <p:nvSpPr>
          <p:cNvPr id="8" name="Text 6"/>
          <p:cNvSpPr/>
          <p:nvPr/>
        </p:nvSpPr>
        <p:spPr>
          <a:xfrm>
            <a:off x="530352" y="612648"/>
            <a:ext cx="7955280" cy="557784"/>
          </a:xfrm>
          <a:prstGeom prst="rect">
            <a:avLst/>
          </a:prstGeom>
          <a:noFill/>
          <a:ln/>
        </p:spPr>
        <p:txBody>
          <a:bodyPr wrap="square" lIns="0" tIns="0" rIns="0" bIns="0" rtlCol="0" anchor="ctr">
            <a:normAutofit/>
          </a:bodyPr>
          <a:lstStyle/>
          <a:p>
            <a:pPr algn="l" indent="0" marL="0">
              <a:buNone/>
            </a:pPr>
            <a:r>
              <a:rPr lang="en-US" sz="3400" dirty="0">
                <a:solidFill>
                  <a:srgbClr val="84456A"/>
                </a:solidFill>
                <a:latin typeface="Georgia" pitchFamily="34" charset="0"/>
                <a:ea typeface="Georgia" pitchFamily="34" charset="-122"/>
                <a:cs typeface="Georgia" pitchFamily="34" charset="-120"/>
              </a:rPr>
              <a:t>Athena Archive</a:t>
            </a:r>
            <a:endParaRPr lang="en-US" sz="3400" dirty="0"/>
          </a:p>
        </p:txBody>
      </p:sp>
      <p:sp>
        <p:nvSpPr>
          <p:cNvPr id="9" name="Text 7"/>
          <p:cNvSpPr/>
          <p:nvPr/>
        </p:nvSpPr>
        <p:spPr>
          <a:xfrm>
            <a:off x="548640" y="1243584"/>
            <a:ext cx="9875520" cy="310896"/>
          </a:xfrm>
          <a:prstGeom prst="rect">
            <a:avLst/>
          </a:prstGeom>
          <a:noFill/>
          <a:ln/>
        </p:spPr>
        <p:txBody>
          <a:bodyPr wrap="square" lIns="0" tIns="0" rIns="0" bIns="0" rtlCol="0" anchor="ctr">
            <a:normAutofit/>
          </a:bodyPr>
          <a:lstStyle/>
          <a:p>
            <a:pPr algn="l" indent="0" marL="0">
              <a:buNone/>
            </a:pPr>
            <a:r>
              <a:rPr lang="en-US" sz="1410" dirty="0">
                <a:solidFill>
                  <a:srgbClr val="786A7C"/>
                </a:solidFill>
                <a:latin typeface="Aptos" pitchFamily="34" charset="0"/>
                <a:ea typeface="Aptos" pitchFamily="34" charset="-122"/>
                <a:cs typeface="Aptos" pitchFamily="34" charset="-120"/>
              </a:rPr>
              <a:t>A place to think beyond the horizon</a:t>
            </a:r>
            <a:endParaRPr lang="en-US" sz="1410" dirty="0"/>
          </a:p>
        </p:txBody>
      </p:sp>
      <p:sp>
        <p:nvSpPr>
          <p:cNvPr id="10" name="Shape 8"/>
          <p:cNvSpPr/>
          <p:nvPr/>
        </p:nvSpPr>
        <p:spPr>
          <a:xfrm>
            <a:off x="521208" y="1728216"/>
            <a:ext cx="5056632" cy="4288536"/>
          </a:xfrm>
          <a:prstGeom prst="roundRect">
            <a:avLst>
              <a:gd name="adj" fmla="val 2132"/>
            </a:avLst>
          </a:prstGeom>
          <a:solidFill>
            <a:srgbClr val="FFFCFE"/>
          </a:solidFill>
          <a:ln w="10160">
            <a:solidFill>
              <a:srgbClr val="E8D8E6"/>
            </a:solidFill>
            <a:prstDash val="solid"/>
          </a:ln>
        </p:spPr>
      </p:sp>
      <p:pic>
        <p:nvPicPr>
          <p:cNvPr id="11" name="Image 0" descr="/mnt/data/palace_room_visuals/Athena_Archive.jpg">    </p:cNvPr>
          <p:cNvPicPr>
            <a:picLocks noChangeAspect="1"/>
          </p:cNvPicPr>
          <p:nvPr/>
        </p:nvPicPr>
        <p:blipFill>
          <a:blip r:embed="rId1"/>
          <a:stretch>
            <a:fillRect/>
          </a:stretch>
        </p:blipFill>
        <p:spPr>
          <a:xfrm>
            <a:off x="630936" y="1837944"/>
            <a:ext cx="4837176" cy="2551176"/>
          </a:xfrm>
          <a:prstGeom prst="rect">
            <a:avLst/>
          </a:prstGeom>
        </p:spPr>
      </p:pic>
      <p:sp>
        <p:nvSpPr>
          <p:cNvPr id="12" name="Shape 9"/>
          <p:cNvSpPr/>
          <p:nvPr/>
        </p:nvSpPr>
        <p:spPr>
          <a:xfrm>
            <a:off x="640080" y="4379976"/>
            <a:ext cx="4809744" cy="36576"/>
          </a:xfrm>
          <a:prstGeom prst="rect">
            <a:avLst/>
          </a:prstGeom>
          <a:solidFill>
            <a:srgbClr val="AF718F"/>
          </a:solidFill>
          <a:ln w="12700">
            <a:solidFill>
              <a:srgbClr val="AF718F"/>
            </a:solidFill>
            <a:prstDash val="solid"/>
          </a:ln>
        </p:spPr>
      </p:sp>
      <p:sp>
        <p:nvSpPr>
          <p:cNvPr id="13" name="Text 10"/>
          <p:cNvSpPr/>
          <p:nvPr/>
        </p:nvSpPr>
        <p:spPr>
          <a:xfrm>
            <a:off x="777240" y="4626864"/>
            <a:ext cx="4462272" cy="210312"/>
          </a:xfrm>
          <a:prstGeom prst="rect">
            <a:avLst/>
          </a:prstGeom>
          <a:noFill/>
          <a:ln/>
        </p:spPr>
        <p:txBody>
          <a:bodyPr wrap="square" lIns="0" tIns="0" rIns="0" bIns="0" rtlCol="0" anchor="ctr">
            <a:normAutofit/>
          </a:bodyPr>
          <a:lstStyle/>
          <a:p>
            <a:pPr algn="l" indent="0" marL="0">
              <a:buNone/>
            </a:pPr>
            <a:r>
              <a:rPr lang="en-US" sz="1010" b="1" spc="100" kern="0" dirty="0">
                <a:solidFill>
                  <a:srgbClr val="AF718F"/>
                </a:solidFill>
                <a:latin typeface="Aptos" pitchFamily="34" charset="0"/>
                <a:ea typeface="Aptos" pitchFamily="34" charset="-122"/>
                <a:cs typeface="Aptos" pitchFamily="34" charset="-120"/>
              </a:rPr>
              <a:t>NAME &amp; INSPIRATION</a:t>
            </a:r>
            <a:endParaRPr lang="en-US" sz="1010" dirty="0"/>
          </a:p>
        </p:txBody>
      </p:sp>
      <p:sp>
        <p:nvSpPr>
          <p:cNvPr id="14" name="Text 11"/>
          <p:cNvSpPr/>
          <p:nvPr/>
        </p:nvSpPr>
        <p:spPr>
          <a:xfrm>
            <a:off x="777240" y="4910328"/>
            <a:ext cx="4462272" cy="283464"/>
          </a:xfrm>
          <a:prstGeom prst="rect">
            <a:avLst/>
          </a:prstGeom>
          <a:noFill/>
          <a:ln/>
        </p:spPr>
        <p:txBody>
          <a:bodyPr wrap="square" lIns="0" tIns="0" rIns="0" bIns="0" rtlCol="0" anchor="ctr">
            <a:normAutofit/>
          </a:bodyPr>
          <a:lstStyle/>
          <a:p>
            <a:pPr algn="l" indent="0" marL="0">
              <a:buNone/>
            </a:pPr>
            <a:r>
              <a:rPr lang="en-US" sz="1320" dirty="0">
                <a:solidFill>
                  <a:srgbClr val="382B42"/>
                </a:solidFill>
                <a:latin typeface="Georgia" pitchFamily="34" charset="0"/>
                <a:ea typeface="Georgia" pitchFamily="34" charset="-122"/>
                <a:cs typeface="Georgia" pitchFamily="34" charset="-120"/>
              </a:rPr>
              <a:t>Athena · wisdom and strategy</a:t>
            </a:r>
            <a:endParaRPr lang="en-US" sz="1320" dirty="0"/>
          </a:p>
        </p:txBody>
      </p:sp>
      <p:sp>
        <p:nvSpPr>
          <p:cNvPr id="15" name="Text 12"/>
          <p:cNvSpPr/>
          <p:nvPr/>
        </p:nvSpPr>
        <p:spPr>
          <a:xfrm>
            <a:off x="777240" y="5276088"/>
            <a:ext cx="4425696" cy="521208"/>
          </a:xfrm>
          <a:prstGeom prst="rect">
            <a:avLst/>
          </a:prstGeom>
          <a:noFill/>
          <a:ln/>
        </p:spPr>
        <p:txBody>
          <a:bodyPr wrap="square" lIns="0" tIns="0" rIns="0" bIns="0" rtlCol="0" anchor="t">
            <a:normAutofit/>
          </a:bodyPr>
          <a:lstStyle/>
          <a:p>
            <a:pPr algn="l" indent="0" marL="0">
              <a:buNone/>
            </a:pPr>
            <a:r>
              <a:rPr lang="en-US" sz="1260" i="1" dirty="0">
                <a:solidFill>
                  <a:srgbClr val="786A7C"/>
                </a:solidFill>
                <a:latin typeface="Aptos" pitchFamily="34" charset="0"/>
                <a:ea typeface="Aptos" pitchFamily="34" charset="-122"/>
                <a:cs typeface="Aptos" pitchFamily="34" charset="-120"/>
              </a:rPr>
              <a:t>A library with the soul of an old university and the tools of tomorrow.</a:t>
            </a:r>
            <a:endParaRPr lang="en-US" sz="1260" dirty="0"/>
          </a:p>
        </p:txBody>
      </p:sp>
      <p:sp>
        <p:nvSpPr>
          <p:cNvPr id="16" name="Shape 13"/>
          <p:cNvSpPr/>
          <p:nvPr/>
        </p:nvSpPr>
        <p:spPr>
          <a:xfrm>
            <a:off x="5788152" y="1719072"/>
            <a:ext cx="5815584" cy="1344168"/>
          </a:xfrm>
          <a:prstGeom prst="roundRect">
            <a:avLst>
              <a:gd name="adj" fmla="val 7483"/>
            </a:avLst>
          </a:prstGeom>
          <a:solidFill>
            <a:srgbClr val="FFFCFE"/>
          </a:solidFill>
          <a:ln w="10160">
            <a:solidFill>
              <a:srgbClr val="E8D8E6"/>
            </a:solidFill>
            <a:prstDash val="solid"/>
          </a:ln>
        </p:spPr>
      </p:sp>
      <p:sp>
        <p:nvSpPr>
          <p:cNvPr id="17" name="Shape 14"/>
          <p:cNvSpPr/>
          <p:nvPr/>
        </p:nvSpPr>
        <p:spPr>
          <a:xfrm>
            <a:off x="6007608" y="1965960"/>
            <a:ext cx="50292" cy="338328"/>
          </a:xfrm>
          <a:prstGeom prst="rect">
            <a:avLst/>
          </a:prstGeom>
          <a:solidFill>
            <a:srgbClr val="AF718F"/>
          </a:solidFill>
          <a:ln w="12700">
            <a:solidFill>
              <a:srgbClr val="AF718F"/>
            </a:solidFill>
            <a:prstDash val="solid"/>
          </a:ln>
        </p:spPr>
      </p:sp>
      <p:sp>
        <p:nvSpPr>
          <p:cNvPr id="18" name="Text 15"/>
          <p:cNvSpPr/>
          <p:nvPr/>
        </p:nvSpPr>
        <p:spPr>
          <a:xfrm>
            <a:off x="6208776" y="192024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SPATIAL DESIGN</a:t>
            </a:r>
            <a:endParaRPr lang="en-US" sz="1260" dirty="0"/>
          </a:p>
        </p:txBody>
      </p:sp>
      <p:sp>
        <p:nvSpPr>
          <p:cNvPr id="19" name="Text 16"/>
          <p:cNvSpPr/>
          <p:nvPr/>
        </p:nvSpPr>
        <p:spPr>
          <a:xfrm>
            <a:off x="6208776" y="228600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Double-height book wall, bronze reading lamps and quiet upholstered chairs.</a:t>
            </a:r>
            <a:endParaRPr lang="en-US" sz="1190" dirty="0"/>
          </a:p>
        </p:txBody>
      </p:sp>
      <p:sp>
        <p:nvSpPr>
          <p:cNvPr id="20" name="Text 17"/>
          <p:cNvSpPr/>
          <p:nvPr/>
        </p:nvSpPr>
        <p:spPr>
          <a:xfrm>
            <a:off x="6208776" y="264261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A generous desk faces the metropolis without screen glare.</a:t>
            </a:r>
            <a:endParaRPr lang="en-US" sz="1190" dirty="0"/>
          </a:p>
        </p:txBody>
      </p:sp>
      <p:sp>
        <p:nvSpPr>
          <p:cNvPr id="21" name="Shape 18"/>
          <p:cNvSpPr/>
          <p:nvPr/>
        </p:nvSpPr>
        <p:spPr>
          <a:xfrm>
            <a:off x="5788152" y="3182112"/>
            <a:ext cx="5815584" cy="1344168"/>
          </a:xfrm>
          <a:prstGeom prst="roundRect">
            <a:avLst>
              <a:gd name="adj" fmla="val 7483"/>
            </a:avLst>
          </a:prstGeom>
          <a:solidFill>
            <a:srgbClr val="FFFCFE"/>
          </a:solidFill>
          <a:ln w="10160">
            <a:solidFill>
              <a:srgbClr val="E8D8E6"/>
            </a:solidFill>
            <a:prstDash val="solid"/>
          </a:ln>
        </p:spPr>
      </p:sp>
      <p:sp>
        <p:nvSpPr>
          <p:cNvPr id="22" name="Shape 19"/>
          <p:cNvSpPr/>
          <p:nvPr/>
        </p:nvSpPr>
        <p:spPr>
          <a:xfrm>
            <a:off x="6007608" y="3429000"/>
            <a:ext cx="50292" cy="338328"/>
          </a:xfrm>
          <a:prstGeom prst="rect">
            <a:avLst/>
          </a:prstGeom>
          <a:solidFill>
            <a:srgbClr val="AF718F"/>
          </a:solidFill>
          <a:ln w="12700">
            <a:solidFill>
              <a:srgbClr val="AF718F"/>
            </a:solidFill>
            <a:prstDash val="solid"/>
          </a:ln>
        </p:spPr>
      </p:sp>
      <p:sp>
        <p:nvSpPr>
          <p:cNvPr id="23" name="Text 20"/>
          <p:cNvSpPr/>
          <p:nvPr/>
        </p:nvSpPr>
        <p:spPr>
          <a:xfrm>
            <a:off x="6208776" y="338328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EQUIPMENT &amp; FIT-OUT</a:t>
            </a:r>
            <a:endParaRPr lang="en-US" sz="1260" dirty="0"/>
          </a:p>
        </p:txBody>
      </p:sp>
      <p:sp>
        <p:nvSpPr>
          <p:cNvPr id="24" name="Text 21"/>
          <p:cNvSpPr/>
          <p:nvPr/>
        </p:nvSpPr>
        <p:spPr>
          <a:xfrm>
            <a:off x="6208776" y="374904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Ergonomic work desk, high-resolution displays and adjustable lighting</a:t>
            </a:r>
            <a:endParaRPr lang="en-US" sz="1190" dirty="0"/>
          </a:p>
        </p:txBody>
      </p:sp>
      <p:sp>
        <p:nvSpPr>
          <p:cNvPr id="25" name="Text 22"/>
          <p:cNvSpPr/>
          <p:nvPr/>
        </p:nvSpPr>
        <p:spPr>
          <a:xfrm>
            <a:off x="6208776" y="410565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Curated bookcases, reading nook, secure filing and video-call kit</a:t>
            </a:r>
            <a:endParaRPr lang="en-US" sz="1190" dirty="0"/>
          </a:p>
        </p:txBody>
      </p:sp>
      <p:sp>
        <p:nvSpPr>
          <p:cNvPr id="26" name="Shape 23"/>
          <p:cNvSpPr/>
          <p:nvPr/>
        </p:nvSpPr>
        <p:spPr>
          <a:xfrm>
            <a:off x="5788152" y="4645152"/>
            <a:ext cx="5815584" cy="1344168"/>
          </a:xfrm>
          <a:prstGeom prst="roundRect">
            <a:avLst>
              <a:gd name="adj" fmla="val 7483"/>
            </a:avLst>
          </a:prstGeom>
          <a:solidFill>
            <a:srgbClr val="F4E8F8"/>
          </a:solidFill>
          <a:ln w="10160">
            <a:solidFill>
              <a:srgbClr val="E8D8E6"/>
            </a:solidFill>
            <a:prstDash val="solid"/>
          </a:ln>
        </p:spPr>
      </p:sp>
      <p:sp>
        <p:nvSpPr>
          <p:cNvPr id="27" name="Shape 24"/>
          <p:cNvSpPr/>
          <p:nvPr/>
        </p:nvSpPr>
        <p:spPr>
          <a:xfrm>
            <a:off x="6007608" y="4892040"/>
            <a:ext cx="50292" cy="338328"/>
          </a:xfrm>
          <a:prstGeom prst="rect">
            <a:avLst/>
          </a:prstGeom>
          <a:solidFill>
            <a:srgbClr val="52769F"/>
          </a:solidFill>
          <a:ln w="12700">
            <a:solidFill>
              <a:srgbClr val="52769F"/>
            </a:solidFill>
            <a:prstDash val="solid"/>
          </a:ln>
        </p:spPr>
      </p:sp>
      <p:sp>
        <p:nvSpPr>
          <p:cNvPr id="28" name="Text 25"/>
          <p:cNvSpPr/>
          <p:nvPr/>
        </p:nvSpPr>
        <p:spPr>
          <a:xfrm>
            <a:off x="6208776" y="484632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52769F"/>
                </a:solidFill>
                <a:latin typeface="Aptos" pitchFamily="34" charset="0"/>
                <a:ea typeface="Aptos" pitchFamily="34" charset="-122"/>
                <a:cs typeface="Aptos" pitchFamily="34" charset="-120"/>
              </a:rPr>
              <a:t>AI &amp; ROBOTICS</a:t>
            </a:r>
            <a:endParaRPr lang="en-US" sz="1260" dirty="0"/>
          </a:p>
        </p:txBody>
      </p:sp>
      <p:sp>
        <p:nvSpPr>
          <p:cNvPr id="29" name="Text 26"/>
          <p:cNvSpPr/>
          <p:nvPr/>
        </p:nvSpPr>
        <p:spPr>
          <a:xfrm>
            <a:off x="6208776" y="521208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Research assistant interface and searchable personal knowledge library</a:t>
            </a:r>
            <a:endParaRPr lang="en-US" sz="1190" dirty="0"/>
          </a:p>
        </p:txBody>
      </p:sp>
      <p:sp>
        <p:nvSpPr>
          <p:cNvPr id="30" name="Text 27"/>
          <p:cNvSpPr/>
          <p:nvPr/>
        </p:nvSpPr>
        <p:spPr>
          <a:xfrm>
            <a:off x="6208776" y="556869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Noise-aware focus mode, calendar cues and task scene automation</a:t>
            </a:r>
            <a:endParaRPr lang="en-US" sz="1190" dirty="0"/>
          </a:p>
        </p:txBody>
      </p:sp>
      <p:sp>
        <p:nvSpPr>
          <p:cNvPr id="31" name="Shape 28"/>
          <p:cNvSpPr/>
          <p:nvPr/>
        </p:nvSpPr>
        <p:spPr>
          <a:xfrm>
            <a:off x="5788152" y="6199632"/>
            <a:ext cx="5815584" cy="201168"/>
          </a:xfrm>
          <a:prstGeom prst="roundRect">
            <a:avLst>
              <a:gd name="adj" fmla="val 13636"/>
            </a:avLst>
          </a:prstGeom>
          <a:solidFill>
            <a:srgbClr val="FBF6FA"/>
          </a:solidFill>
          <a:ln w="10160">
            <a:solidFill>
              <a:srgbClr val="FBF6FA"/>
            </a:solidFill>
            <a:prstDash val="solid"/>
          </a:ln>
        </p:spPr>
      </p:sp>
      <p:sp>
        <p:nvSpPr>
          <p:cNvPr id="32" name="Text 29"/>
          <p:cNvSpPr/>
          <p:nvPr/>
        </p:nvSpPr>
        <p:spPr>
          <a:xfrm>
            <a:off x="5961888" y="6199632"/>
            <a:ext cx="5413248" cy="182880"/>
          </a:xfrm>
          <a:prstGeom prst="rect">
            <a:avLst/>
          </a:prstGeom>
          <a:noFill/>
          <a:ln/>
        </p:spPr>
        <p:txBody>
          <a:bodyPr wrap="square" lIns="0" tIns="0" rIns="0" bIns="0" rtlCol="0" anchor="ctr">
            <a:normAutofit/>
          </a:bodyPr>
          <a:lstStyle/>
          <a:p>
            <a:pPr algn="l" indent="0" marL="0">
              <a:buNone/>
            </a:pPr>
            <a:r>
              <a:rPr lang="en-US" sz="870" spc="75" kern="0" dirty="0">
                <a:solidFill>
                  <a:srgbClr val="927F96"/>
                </a:solidFill>
                <a:latin typeface="Aptos" pitchFamily="34" charset="0"/>
                <a:ea typeface="Aptos" pitchFamily="34" charset="-122"/>
                <a:cs typeface="Aptos" pitchFamily="34" charset="-120"/>
              </a:rPr>
              <a:t>06 / WORK &amp; READING    /    CREATIVE LEVEL</a:t>
            </a:r>
            <a:endParaRPr lang="en-US" sz="87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BF6FA"/>
        </a:solidFill>
      </p:bgPr>
    </p:bg>
    <p:spTree>
      <p:nvGrpSpPr>
        <p:cNvPr id="1" name=""/>
        <p:cNvGrpSpPr/>
        <p:nvPr/>
      </p:nvGrpSpPr>
      <p:grpSpPr>
        <a:xfrm>
          <a:off x="0" y="0"/>
          <a:ext cx="0" cy="0"/>
          <a:chOff x="0" y="0"/>
          <a:chExt cx="0" cy="0"/>
        </a:xfrm>
      </p:grpSpPr>
      <p:sp>
        <p:nvSpPr>
          <p:cNvPr id="2" name="Shape 0"/>
          <p:cNvSpPr/>
          <p:nvPr/>
        </p:nvSpPr>
        <p:spPr>
          <a:xfrm>
            <a:off x="0" y="0"/>
            <a:ext cx="12191695" cy="51206"/>
          </a:xfrm>
          <a:prstGeom prst="rect">
            <a:avLst/>
          </a:prstGeom>
          <a:solidFill>
            <a:srgbClr val="AF718F"/>
          </a:solidFill>
          <a:ln w="12700">
            <a:solidFill>
              <a:srgbClr val="AF718F"/>
            </a:solidFill>
            <a:prstDash val="solid"/>
          </a:ln>
        </p:spPr>
      </p:sp>
      <p:sp>
        <p:nvSpPr>
          <p:cNvPr id="3" name="Text 1"/>
          <p:cNvSpPr/>
          <p:nvPr/>
        </p:nvSpPr>
        <p:spPr>
          <a:xfrm>
            <a:off x="484632" y="201168"/>
            <a:ext cx="4206240" cy="256032"/>
          </a:xfrm>
          <a:prstGeom prst="rect">
            <a:avLst/>
          </a:prstGeom>
          <a:noFill/>
          <a:ln/>
        </p:spPr>
        <p:txBody>
          <a:bodyPr wrap="square" lIns="0" tIns="0" rIns="0" bIns="0" rtlCol="0" anchor="ctr">
            <a:normAutofit/>
          </a:bodyPr>
          <a:lstStyle/>
          <a:p>
            <a:pPr algn="l" indent="0" marL="0">
              <a:buNone/>
            </a:pPr>
            <a:r>
              <a:rPr lang="en-US" sz="1000" b="1" spc="120" kern="0" dirty="0">
                <a:solidFill>
                  <a:srgbClr val="AF718F"/>
                </a:solidFill>
                <a:latin typeface="Aptos" pitchFamily="34" charset="0"/>
                <a:ea typeface="Aptos" pitchFamily="34" charset="-122"/>
                <a:cs typeface="Aptos" pitchFamily="34" charset="-120"/>
              </a:rPr>
              <a:t>✧ THE OLYMPIAN SKY PALACE</a:t>
            </a:r>
            <a:endParaRPr lang="en-US" sz="1000" dirty="0"/>
          </a:p>
        </p:txBody>
      </p:sp>
      <p:sp>
        <p:nvSpPr>
          <p:cNvPr id="4" name="Text 2"/>
          <p:cNvSpPr/>
          <p:nvPr/>
        </p:nvSpPr>
        <p:spPr>
          <a:xfrm>
            <a:off x="9253728" y="201168"/>
            <a:ext cx="2468880" cy="237744"/>
          </a:xfrm>
          <a:prstGeom prst="rect">
            <a:avLst/>
          </a:prstGeom>
          <a:noFill/>
          <a:ln/>
        </p:spPr>
        <p:txBody>
          <a:bodyPr wrap="square" lIns="0" tIns="0" rIns="0" bIns="0" rtlCol="0" anchor="ctr">
            <a:normAutofit/>
          </a:bodyPr>
          <a:lstStyle/>
          <a:p>
            <a:pPr algn="r" indent="0" marL="0">
              <a:buNone/>
            </a:pPr>
            <a:r>
              <a:rPr lang="en-US" sz="900" spc="100" kern="0" dirty="0">
                <a:solidFill>
                  <a:srgbClr val="786A7C"/>
                </a:solidFill>
                <a:latin typeface="Aptos" pitchFamily="34" charset="0"/>
                <a:ea typeface="Aptos" pitchFamily="34" charset="-122"/>
                <a:cs typeface="Aptos" pitchFamily="34" charset="-120"/>
              </a:rPr>
              <a:t>PRIVATE LEVEL / 07 / FASHION</a:t>
            </a:r>
            <a:endParaRPr lang="en-US" sz="900" dirty="0"/>
          </a:p>
        </p:txBody>
      </p:sp>
      <p:sp>
        <p:nvSpPr>
          <p:cNvPr id="5" name="Shape 3"/>
          <p:cNvSpPr/>
          <p:nvPr/>
        </p:nvSpPr>
        <p:spPr>
          <a:xfrm>
            <a:off x="484632" y="6524244"/>
            <a:ext cx="11219688" cy="0"/>
          </a:xfrm>
          <a:prstGeom prst="line">
            <a:avLst/>
          </a:prstGeom>
          <a:noFill/>
          <a:ln w="8890">
            <a:solidFill>
              <a:srgbClr val="E8D8E6"/>
            </a:solidFill>
            <a:prstDash val="solid"/>
          </a:ln>
        </p:spPr>
      </p:sp>
      <p:sp>
        <p:nvSpPr>
          <p:cNvPr id="6" name="Text 4"/>
          <p:cNvSpPr/>
          <p:nvPr/>
        </p:nvSpPr>
        <p:spPr>
          <a:xfrm>
            <a:off x="484632" y="6556248"/>
            <a:ext cx="5486400" cy="155448"/>
          </a:xfrm>
          <a:prstGeom prst="rect">
            <a:avLst/>
          </a:prstGeom>
          <a:noFill/>
          <a:ln/>
        </p:spPr>
        <p:txBody>
          <a:bodyPr wrap="square" lIns="0" tIns="0" rIns="0" bIns="0" rtlCol="0" anchor="ctr">
            <a:normAutofit/>
          </a:bodyPr>
          <a:lstStyle/>
          <a:p>
            <a:pPr algn="l" indent="0" marL="0">
              <a:buNone/>
            </a:pPr>
            <a:r>
              <a:rPr lang="en-US" sz="780" spc="50" kern="0" dirty="0">
                <a:solidFill>
                  <a:srgbClr val="927F96"/>
                </a:solidFill>
                <a:latin typeface="Aptos" pitchFamily="34" charset="0"/>
                <a:ea typeface="Aptos" pitchFamily="34" charset="-122"/>
                <a:cs typeface="Aptos" pitchFamily="34" charset="-120"/>
              </a:rPr>
              <a:t>THE PRINCESS EDITION   •   AI + ROBOTICS + SOLAR</a:t>
            </a:r>
            <a:endParaRPr lang="en-US" sz="780" dirty="0"/>
          </a:p>
        </p:txBody>
      </p:sp>
      <p:sp>
        <p:nvSpPr>
          <p:cNvPr id="7" name="Text 5"/>
          <p:cNvSpPr/>
          <p:nvPr/>
        </p:nvSpPr>
        <p:spPr>
          <a:xfrm>
            <a:off x="10625328" y="6556248"/>
            <a:ext cx="1051560" cy="155448"/>
          </a:xfrm>
          <a:prstGeom prst="rect">
            <a:avLst/>
          </a:prstGeom>
          <a:noFill/>
          <a:ln/>
        </p:spPr>
        <p:txBody>
          <a:bodyPr wrap="square" lIns="0" tIns="0" rIns="0" bIns="0" rtlCol="0" anchor="ctr">
            <a:normAutofit/>
          </a:bodyPr>
          <a:lstStyle/>
          <a:p>
            <a:pPr algn="r" indent="0" marL="0">
              <a:buNone/>
            </a:pPr>
            <a:r>
              <a:rPr lang="en-US" sz="800" dirty="0">
                <a:solidFill>
                  <a:srgbClr val="927F96"/>
                </a:solidFill>
                <a:latin typeface="Aptos" pitchFamily="34" charset="0"/>
                <a:ea typeface="Aptos" pitchFamily="34" charset="-122"/>
                <a:cs typeface="Aptos" pitchFamily="34" charset="-120"/>
              </a:rPr>
              <a:t>12  /  27</a:t>
            </a:r>
            <a:endParaRPr lang="en-US" sz="800" dirty="0"/>
          </a:p>
        </p:txBody>
      </p:sp>
      <p:sp>
        <p:nvSpPr>
          <p:cNvPr id="8" name="Text 6"/>
          <p:cNvSpPr/>
          <p:nvPr/>
        </p:nvSpPr>
        <p:spPr>
          <a:xfrm>
            <a:off x="530352" y="612648"/>
            <a:ext cx="7955280" cy="557784"/>
          </a:xfrm>
          <a:prstGeom prst="rect">
            <a:avLst/>
          </a:prstGeom>
          <a:noFill/>
          <a:ln/>
        </p:spPr>
        <p:txBody>
          <a:bodyPr wrap="square" lIns="0" tIns="0" rIns="0" bIns="0" rtlCol="0" anchor="ctr">
            <a:normAutofit/>
          </a:bodyPr>
          <a:lstStyle/>
          <a:p>
            <a:pPr algn="l" indent="0" marL="0">
              <a:buNone/>
            </a:pPr>
            <a:r>
              <a:rPr lang="en-US" sz="3400" dirty="0">
                <a:solidFill>
                  <a:srgbClr val="84456A"/>
                </a:solidFill>
                <a:latin typeface="Georgia" pitchFamily="34" charset="0"/>
                <a:ea typeface="Georgia" pitchFamily="34" charset="-122"/>
                <a:cs typeface="Georgia" pitchFamily="34" charset="-120"/>
              </a:rPr>
              <a:t>Aphrodite Atelier</a:t>
            </a:r>
            <a:endParaRPr lang="en-US" sz="3400" dirty="0"/>
          </a:p>
        </p:txBody>
      </p:sp>
      <p:sp>
        <p:nvSpPr>
          <p:cNvPr id="9" name="Text 7"/>
          <p:cNvSpPr/>
          <p:nvPr/>
        </p:nvSpPr>
        <p:spPr>
          <a:xfrm>
            <a:off x="548640" y="1243584"/>
            <a:ext cx="9875520" cy="310896"/>
          </a:xfrm>
          <a:prstGeom prst="rect">
            <a:avLst/>
          </a:prstGeom>
          <a:noFill/>
          <a:ln/>
        </p:spPr>
        <p:txBody>
          <a:bodyPr wrap="square" lIns="0" tIns="0" rIns="0" bIns="0" rtlCol="0" anchor="ctr">
            <a:normAutofit/>
          </a:bodyPr>
          <a:lstStyle/>
          <a:p>
            <a:pPr algn="l" indent="0" marL="0">
              <a:buNone/>
            </a:pPr>
            <a:r>
              <a:rPr lang="en-US" sz="1410" dirty="0">
                <a:solidFill>
                  <a:srgbClr val="786A7C"/>
                </a:solidFill>
                <a:latin typeface="Aptos" pitchFamily="34" charset="0"/>
                <a:ea typeface="Aptos" pitchFamily="34" charset="-122"/>
                <a:cs typeface="Aptos" pitchFamily="34" charset="-120"/>
              </a:rPr>
              <a:t>An intimate couture gallery</a:t>
            </a:r>
            <a:endParaRPr lang="en-US" sz="1410" dirty="0"/>
          </a:p>
        </p:txBody>
      </p:sp>
      <p:sp>
        <p:nvSpPr>
          <p:cNvPr id="10" name="Shape 8"/>
          <p:cNvSpPr/>
          <p:nvPr/>
        </p:nvSpPr>
        <p:spPr>
          <a:xfrm>
            <a:off x="521208" y="1728216"/>
            <a:ext cx="5056632" cy="4288536"/>
          </a:xfrm>
          <a:prstGeom prst="roundRect">
            <a:avLst>
              <a:gd name="adj" fmla="val 2132"/>
            </a:avLst>
          </a:prstGeom>
          <a:solidFill>
            <a:srgbClr val="FFFCFE"/>
          </a:solidFill>
          <a:ln w="10160">
            <a:solidFill>
              <a:srgbClr val="E8D8E6"/>
            </a:solidFill>
            <a:prstDash val="solid"/>
          </a:ln>
        </p:spPr>
      </p:sp>
      <p:pic>
        <p:nvPicPr>
          <p:cNvPr id="11" name="Image 0" descr="/mnt/data/palace_room_visuals/Aphrodite_Atelier.jpg">    </p:cNvPr>
          <p:cNvPicPr>
            <a:picLocks noChangeAspect="1"/>
          </p:cNvPicPr>
          <p:nvPr/>
        </p:nvPicPr>
        <p:blipFill>
          <a:blip r:embed="rId1"/>
          <a:stretch>
            <a:fillRect/>
          </a:stretch>
        </p:blipFill>
        <p:spPr>
          <a:xfrm>
            <a:off x="630936" y="1837944"/>
            <a:ext cx="4837176" cy="2551176"/>
          </a:xfrm>
          <a:prstGeom prst="rect">
            <a:avLst/>
          </a:prstGeom>
        </p:spPr>
      </p:pic>
      <p:sp>
        <p:nvSpPr>
          <p:cNvPr id="12" name="Shape 9"/>
          <p:cNvSpPr/>
          <p:nvPr/>
        </p:nvSpPr>
        <p:spPr>
          <a:xfrm>
            <a:off x="640080" y="4379976"/>
            <a:ext cx="4809744" cy="36576"/>
          </a:xfrm>
          <a:prstGeom prst="rect">
            <a:avLst/>
          </a:prstGeom>
          <a:solidFill>
            <a:srgbClr val="B16A93"/>
          </a:solidFill>
          <a:ln w="12700">
            <a:solidFill>
              <a:srgbClr val="B16A93"/>
            </a:solidFill>
            <a:prstDash val="solid"/>
          </a:ln>
        </p:spPr>
      </p:sp>
      <p:sp>
        <p:nvSpPr>
          <p:cNvPr id="13" name="Text 10"/>
          <p:cNvSpPr/>
          <p:nvPr/>
        </p:nvSpPr>
        <p:spPr>
          <a:xfrm>
            <a:off x="777240" y="4626864"/>
            <a:ext cx="4462272" cy="210312"/>
          </a:xfrm>
          <a:prstGeom prst="rect">
            <a:avLst/>
          </a:prstGeom>
          <a:noFill/>
          <a:ln/>
        </p:spPr>
        <p:txBody>
          <a:bodyPr wrap="square" lIns="0" tIns="0" rIns="0" bIns="0" rtlCol="0" anchor="ctr">
            <a:normAutofit/>
          </a:bodyPr>
          <a:lstStyle/>
          <a:p>
            <a:pPr algn="l" indent="0" marL="0">
              <a:buNone/>
            </a:pPr>
            <a:r>
              <a:rPr lang="en-US" sz="1010" b="1" spc="100" kern="0" dirty="0">
                <a:solidFill>
                  <a:srgbClr val="B16A93"/>
                </a:solidFill>
                <a:latin typeface="Aptos" pitchFamily="34" charset="0"/>
                <a:ea typeface="Aptos" pitchFamily="34" charset="-122"/>
                <a:cs typeface="Aptos" pitchFamily="34" charset="-120"/>
              </a:rPr>
              <a:t>NAME &amp; INSPIRATION</a:t>
            </a:r>
            <a:endParaRPr lang="en-US" sz="1010" dirty="0"/>
          </a:p>
        </p:txBody>
      </p:sp>
      <p:sp>
        <p:nvSpPr>
          <p:cNvPr id="14" name="Text 11"/>
          <p:cNvSpPr/>
          <p:nvPr/>
        </p:nvSpPr>
        <p:spPr>
          <a:xfrm>
            <a:off x="777240" y="4910328"/>
            <a:ext cx="4462272" cy="283464"/>
          </a:xfrm>
          <a:prstGeom prst="rect">
            <a:avLst/>
          </a:prstGeom>
          <a:noFill/>
          <a:ln/>
        </p:spPr>
        <p:txBody>
          <a:bodyPr wrap="square" lIns="0" tIns="0" rIns="0" bIns="0" rtlCol="0" anchor="ctr">
            <a:normAutofit/>
          </a:bodyPr>
          <a:lstStyle/>
          <a:p>
            <a:pPr algn="l" indent="0" marL="0">
              <a:buNone/>
            </a:pPr>
            <a:r>
              <a:rPr lang="en-US" sz="1320" dirty="0">
                <a:solidFill>
                  <a:srgbClr val="382B42"/>
                </a:solidFill>
                <a:latin typeface="Georgia" pitchFamily="34" charset="0"/>
                <a:ea typeface="Georgia" pitchFamily="34" charset="-122"/>
                <a:cs typeface="Georgia" pitchFamily="34" charset="-120"/>
              </a:rPr>
              <a:t>Aphrodite · beauty and refinement</a:t>
            </a:r>
            <a:endParaRPr lang="en-US" sz="1320" dirty="0"/>
          </a:p>
        </p:txBody>
      </p:sp>
      <p:sp>
        <p:nvSpPr>
          <p:cNvPr id="15" name="Text 12"/>
          <p:cNvSpPr/>
          <p:nvPr/>
        </p:nvSpPr>
        <p:spPr>
          <a:xfrm>
            <a:off x="777240" y="5276088"/>
            <a:ext cx="4425696" cy="521208"/>
          </a:xfrm>
          <a:prstGeom prst="rect">
            <a:avLst/>
          </a:prstGeom>
          <a:noFill/>
          <a:ln/>
        </p:spPr>
        <p:txBody>
          <a:bodyPr wrap="square" lIns="0" tIns="0" rIns="0" bIns="0" rtlCol="0" anchor="t">
            <a:normAutofit/>
          </a:bodyPr>
          <a:lstStyle/>
          <a:p>
            <a:pPr algn="l" indent="0" marL="0">
              <a:buNone/>
            </a:pPr>
            <a:r>
              <a:rPr lang="en-US" sz="1260" i="1" dirty="0">
                <a:solidFill>
                  <a:srgbClr val="786A7C"/>
                </a:solidFill>
                <a:latin typeface="Aptos" pitchFamily="34" charset="0"/>
                <a:ea typeface="Aptos" pitchFamily="34" charset="-122"/>
                <a:cs typeface="Aptos" pitchFamily="34" charset="-120"/>
              </a:rPr>
              <a:t>A boutique-inspired wardrobe, elegant without relying on any logo.</a:t>
            </a:r>
            <a:endParaRPr lang="en-US" sz="1260" dirty="0"/>
          </a:p>
        </p:txBody>
      </p:sp>
      <p:sp>
        <p:nvSpPr>
          <p:cNvPr id="16" name="Shape 13"/>
          <p:cNvSpPr/>
          <p:nvPr/>
        </p:nvSpPr>
        <p:spPr>
          <a:xfrm>
            <a:off x="5788152" y="1719072"/>
            <a:ext cx="5815584" cy="1344168"/>
          </a:xfrm>
          <a:prstGeom prst="roundRect">
            <a:avLst>
              <a:gd name="adj" fmla="val 7483"/>
            </a:avLst>
          </a:prstGeom>
          <a:solidFill>
            <a:srgbClr val="FFFCFE"/>
          </a:solidFill>
          <a:ln w="10160">
            <a:solidFill>
              <a:srgbClr val="E8D8E6"/>
            </a:solidFill>
            <a:prstDash val="solid"/>
          </a:ln>
        </p:spPr>
      </p:sp>
      <p:sp>
        <p:nvSpPr>
          <p:cNvPr id="17" name="Shape 14"/>
          <p:cNvSpPr/>
          <p:nvPr/>
        </p:nvSpPr>
        <p:spPr>
          <a:xfrm>
            <a:off x="6007608" y="1965960"/>
            <a:ext cx="50292" cy="338328"/>
          </a:xfrm>
          <a:prstGeom prst="rect">
            <a:avLst/>
          </a:prstGeom>
          <a:solidFill>
            <a:srgbClr val="B16A93"/>
          </a:solidFill>
          <a:ln w="12700">
            <a:solidFill>
              <a:srgbClr val="B16A93"/>
            </a:solidFill>
            <a:prstDash val="solid"/>
          </a:ln>
        </p:spPr>
      </p:sp>
      <p:sp>
        <p:nvSpPr>
          <p:cNvPr id="18" name="Text 15"/>
          <p:cNvSpPr/>
          <p:nvPr/>
        </p:nvSpPr>
        <p:spPr>
          <a:xfrm>
            <a:off x="6208776" y="192024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SPATIAL DESIGN</a:t>
            </a:r>
            <a:endParaRPr lang="en-US" sz="1260" dirty="0"/>
          </a:p>
        </p:txBody>
      </p:sp>
      <p:sp>
        <p:nvSpPr>
          <p:cNvPr id="19" name="Text 16"/>
          <p:cNvSpPr/>
          <p:nvPr/>
        </p:nvSpPr>
        <p:spPr>
          <a:xfrm>
            <a:off x="6208776" y="228600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Parisian haute-couture language: cream lacquer, cane motifs and champagne metal.</a:t>
            </a:r>
            <a:endParaRPr lang="en-US" sz="1190" dirty="0"/>
          </a:p>
        </p:txBody>
      </p:sp>
      <p:sp>
        <p:nvSpPr>
          <p:cNvPr id="20" name="Text 17"/>
          <p:cNvSpPr/>
          <p:nvPr/>
        </p:nvSpPr>
        <p:spPr>
          <a:xfrm>
            <a:off x="6208776" y="264261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Gallery-like display bays for garments, shoes, handbags and accessories.</a:t>
            </a:r>
            <a:endParaRPr lang="en-US" sz="1190" dirty="0"/>
          </a:p>
        </p:txBody>
      </p:sp>
      <p:sp>
        <p:nvSpPr>
          <p:cNvPr id="21" name="Shape 18"/>
          <p:cNvSpPr/>
          <p:nvPr/>
        </p:nvSpPr>
        <p:spPr>
          <a:xfrm>
            <a:off x="5788152" y="3182112"/>
            <a:ext cx="5815584" cy="1344168"/>
          </a:xfrm>
          <a:prstGeom prst="roundRect">
            <a:avLst>
              <a:gd name="adj" fmla="val 7483"/>
            </a:avLst>
          </a:prstGeom>
          <a:solidFill>
            <a:srgbClr val="FFFCFE"/>
          </a:solidFill>
          <a:ln w="10160">
            <a:solidFill>
              <a:srgbClr val="E8D8E6"/>
            </a:solidFill>
            <a:prstDash val="solid"/>
          </a:ln>
        </p:spPr>
      </p:sp>
      <p:sp>
        <p:nvSpPr>
          <p:cNvPr id="22" name="Shape 19"/>
          <p:cNvSpPr/>
          <p:nvPr/>
        </p:nvSpPr>
        <p:spPr>
          <a:xfrm>
            <a:off x="6007608" y="3429000"/>
            <a:ext cx="50292" cy="338328"/>
          </a:xfrm>
          <a:prstGeom prst="rect">
            <a:avLst/>
          </a:prstGeom>
          <a:solidFill>
            <a:srgbClr val="B16A93"/>
          </a:solidFill>
          <a:ln w="12700">
            <a:solidFill>
              <a:srgbClr val="B16A93"/>
            </a:solidFill>
            <a:prstDash val="solid"/>
          </a:ln>
        </p:spPr>
      </p:sp>
      <p:sp>
        <p:nvSpPr>
          <p:cNvPr id="23" name="Text 20"/>
          <p:cNvSpPr/>
          <p:nvPr/>
        </p:nvSpPr>
        <p:spPr>
          <a:xfrm>
            <a:off x="6208776" y="338328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EQUIPMENT &amp; FIT-OUT</a:t>
            </a:r>
            <a:endParaRPr lang="en-US" sz="1260" dirty="0"/>
          </a:p>
        </p:txBody>
      </p:sp>
      <p:sp>
        <p:nvSpPr>
          <p:cNvPr id="24" name="Text 21"/>
          <p:cNvSpPr/>
          <p:nvPr/>
        </p:nvSpPr>
        <p:spPr>
          <a:xfrm>
            <a:off x="6208776" y="374904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Illuminated full-height wardrobes, specialized handbag shelving</a:t>
            </a:r>
            <a:endParaRPr lang="en-US" sz="1190" dirty="0"/>
          </a:p>
        </p:txBody>
      </p:sp>
      <p:sp>
        <p:nvSpPr>
          <p:cNvPr id="25" name="Text 22"/>
          <p:cNvSpPr/>
          <p:nvPr/>
        </p:nvSpPr>
        <p:spPr>
          <a:xfrm>
            <a:off x="6208776" y="410565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Pull-out shoe display, jewelry trays and a dressing island</a:t>
            </a:r>
            <a:endParaRPr lang="en-US" sz="1190" dirty="0"/>
          </a:p>
        </p:txBody>
      </p:sp>
      <p:sp>
        <p:nvSpPr>
          <p:cNvPr id="26" name="Shape 23"/>
          <p:cNvSpPr/>
          <p:nvPr/>
        </p:nvSpPr>
        <p:spPr>
          <a:xfrm>
            <a:off x="5788152" y="4645152"/>
            <a:ext cx="5815584" cy="1344168"/>
          </a:xfrm>
          <a:prstGeom prst="roundRect">
            <a:avLst>
              <a:gd name="adj" fmla="val 7483"/>
            </a:avLst>
          </a:prstGeom>
          <a:solidFill>
            <a:srgbClr val="F4E8F8"/>
          </a:solidFill>
          <a:ln w="10160">
            <a:solidFill>
              <a:srgbClr val="E8D8E6"/>
            </a:solidFill>
            <a:prstDash val="solid"/>
          </a:ln>
        </p:spPr>
      </p:sp>
      <p:sp>
        <p:nvSpPr>
          <p:cNvPr id="27" name="Shape 24"/>
          <p:cNvSpPr/>
          <p:nvPr/>
        </p:nvSpPr>
        <p:spPr>
          <a:xfrm>
            <a:off x="6007608" y="4892040"/>
            <a:ext cx="50292" cy="338328"/>
          </a:xfrm>
          <a:prstGeom prst="rect">
            <a:avLst/>
          </a:prstGeom>
          <a:solidFill>
            <a:srgbClr val="52769F"/>
          </a:solidFill>
          <a:ln w="12700">
            <a:solidFill>
              <a:srgbClr val="52769F"/>
            </a:solidFill>
            <a:prstDash val="solid"/>
          </a:ln>
        </p:spPr>
      </p:sp>
      <p:sp>
        <p:nvSpPr>
          <p:cNvPr id="28" name="Text 25"/>
          <p:cNvSpPr/>
          <p:nvPr/>
        </p:nvSpPr>
        <p:spPr>
          <a:xfrm>
            <a:off x="6208776" y="484632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52769F"/>
                </a:solidFill>
                <a:latin typeface="Aptos" pitchFamily="34" charset="0"/>
                <a:ea typeface="Aptos" pitchFamily="34" charset="-122"/>
                <a:cs typeface="Aptos" pitchFamily="34" charset="-120"/>
              </a:rPr>
              <a:t>AI &amp; ROBOTICS</a:t>
            </a:r>
            <a:endParaRPr lang="en-US" sz="1260" dirty="0"/>
          </a:p>
        </p:txBody>
      </p:sp>
      <p:sp>
        <p:nvSpPr>
          <p:cNvPr id="29" name="Text 26"/>
          <p:cNvSpPr/>
          <p:nvPr/>
        </p:nvSpPr>
        <p:spPr>
          <a:xfrm>
            <a:off x="6208776" y="521208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Wardrobe catalog and outfit coordination on a discreet mirror display</a:t>
            </a:r>
            <a:endParaRPr lang="en-US" sz="1190" dirty="0"/>
          </a:p>
        </p:txBody>
      </p:sp>
      <p:sp>
        <p:nvSpPr>
          <p:cNvPr id="30" name="Text 27"/>
          <p:cNvSpPr/>
          <p:nvPr/>
        </p:nvSpPr>
        <p:spPr>
          <a:xfrm>
            <a:off x="6208776" y="556869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Smart textile lighting, humidity monitoring and inventory reminders</a:t>
            </a:r>
            <a:endParaRPr lang="en-US" sz="1190" dirty="0"/>
          </a:p>
        </p:txBody>
      </p:sp>
      <p:sp>
        <p:nvSpPr>
          <p:cNvPr id="31" name="Shape 28"/>
          <p:cNvSpPr/>
          <p:nvPr/>
        </p:nvSpPr>
        <p:spPr>
          <a:xfrm>
            <a:off x="5788152" y="6199632"/>
            <a:ext cx="5815584" cy="201168"/>
          </a:xfrm>
          <a:prstGeom prst="roundRect">
            <a:avLst>
              <a:gd name="adj" fmla="val 13636"/>
            </a:avLst>
          </a:prstGeom>
          <a:solidFill>
            <a:srgbClr val="FBF6FA"/>
          </a:solidFill>
          <a:ln w="10160">
            <a:solidFill>
              <a:srgbClr val="FBF6FA"/>
            </a:solidFill>
            <a:prstDash val="solid"/>
          </a:ln>
        </p:spPr>
      </p:sp>
      <p:sp>
        <p:nvSpPr>
          <p:cNvPr id="32" name="Text 29"/>
          <p:cNvSpPr/>
          <p:nvPr/>
        </p:nvSpPr>
        <p:spPr>
          <a:xfrm>
            <a:off x="5961888" y="6199632"/>
            <a:ext cx="5413248" cy="182880"/>
          </a:xfrm>
          <a:prstGeom prst="rect">
            <a:avLst/>
          </a:prstGeom>
          <a:noFill/>
          <a:ln/>
        </p:spPr>
        <p:txBody>
          <a:bodyPr wrap="square" lIns="0" tIns="0" rIns="0" bIns="0" rtlCol="0" anchor="ctr">
            <a:normAutofit/>
          </a:bodyPr>
          <a:lstStyle/>
          <a:p>
            <a:pPr algn="l" indent="0" marL="0">
              <a:buNone/>
            </a:pPr>
            <a:r>
              <a:rPr lang="en-US" sz="870" spc="75" kern="0" dirty="0">
                <a:solidFill>
                  <a:srgbClr val="927F96"/>
                </a:solidFill>
                <a:latin typeface="Aptos" pitchFamily="34" charset="0"/>
                <a:ea typeface="Aptos" pitchFamily="34" charset="-122"/>
                <a:cs typeface="Aptos" pitchFamily="34" charset="-120"/>
              </a:rPr>
              <a:t>07 / FASHION    /    PRIVATE LEVEL</a:t>
            </a:r>
            <a:endParaRPr lang="en-US" sz="87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BF6FA"/>
        </a:solidFill>
      </p:bgPr>
    </p:bg>
    <p:spTree>
      <p:nvGrpSpPr>
        <p:cNvPr id="1" name=""/>
        <p:cNvGrpSpPr/>
        <p:nvPr/>
      </p:nvGrpSpPr>
      <p:grpSpPr>
        <a:xfrm>
          <a:off x="0" y="0"/>
          <a:ext cx="0" cy="0"/>
          <a:chOff x="0" y="0"/>
          <a:chExt cx="0" cy="0"/>
        </a:xfrm>
      </p:grpSpPr>
      <p:sp>
        <p:nvSpPr>
          <p:cNvPr id="2" name="Shape 0"/>
          <p:cNvSpPr/>
          <p:nvPr/>
        </p:nvSpPr>
        <p:spPr>
          <a:xfrm>
            <a:off x="0" y="0"/>
            <a:ext cx="12191695" cy="51206"/>
          </a:xfrm>
          <a:prstGeom prst="rect">
            <a:avLst/>
          </a:prstGeom>
          <a:solidFill>
            <a:srgbClr val="AF718F"/>
          </a:solidFill>
          <a:ln w="12700">
            <a:solidFill>
              <a:srgbClr val="AF718F"/>
            </a:solidFill>
            <a:prstDash val="solid"/>
          </a:ln>
        </p:spPr>
      </p:sp>
      <p:sp>
        <p:nvSpPr>
          <p:cNvPr id="3" name="Text 1"/>
          <p:cNvSpPr/>
          <p:nvPr/>
        </p:nvSpPr>
        <p:spPr>
          <a:xfrm>
            <a:off x="484632" y="201168"/>
            <a:ext cx="4206240" cy="256032"/>
          </a:xfrm>
          <a:prstGeom prst="rect">
            <a:avLst/>
          </a:prstGeom>
          <a:noFill/>
          <a:ln/>
        </p:spPr>
        <p:txBody>
          <a:bodyPr wrap="square" lIns="0" tIns="0" rIns="0" bIns="0" rtlCol="0" anchor="ctr">
            <a:normAutofit/>
          </a:bodyPr>
          <a:lstStyle/>
          <a:p>
            <a:pPr algn="l" indent="0" marL="0">
              <a:buNone/>
            </a:pPr>
            <a:r>
              <a:rPr lang="en-US" sz="1000" b="1" spc="120" kern="0" dirty="0">
                <a:solidFill>
                  <a:srgbClr val="AF718F"/>
                </a:solidFill>
                <a:latin typeface="Aptos" pitchFamily="34" charset="0"/>
                <a:ea typeface="Aptos" pitchFamily="34" charset="-122"/>
                <a:cs typeface="Aptos" pitchFamily="34" charset="-120"/>
              </a:rPr>
              <a:t>✧ THE OLYMPIAN SKY PALACE</a:t>
            </a:r>
            <a:endParaRPr lang="en-US" sz="1000" dirty="0"/>
          </a:p>
        </p:txBody>
      </p:sp>
      <p:sp>
        <p:nvSpPr>
          <p:cNvPr id="4" name="Text 2"/>
          <p:cNvSpPr/>
          <p:nvPr/>
        </p:nvSpPr>
        <p:spPr>
          <a:xfrm>
            <a:off x="9253728" y="201168"/>
            <a:ext cx="2468880" cy="237744"/>
          </a:xfrm>
          <a:prstGeom prst="rect">
            <a:avLst/>
          </a:prstGeom>
          <a:noFill/>
          <a:ln/>
        </p:spPr>
        <p:txBody>
          <a:bodyPr wrap="square" lIns="0" tIns="0" rIns="0" bIns="0" rtlCol="0" anchor="ctr">
            <a:normAutofit/>
          </a:bodyPr>
          <a:lstStyle/>
          <a:p>
            <a:pPr algn="r" indent="0" marL="0">
              <a:buNone/>
            </a:pPr>
            <a:r>
              <a:rPr lang="en-US" sz="900" spc="100" kern="0" dirty="0">
                <a:solidFill>
                  <a:srgbClr val="786A7C"/>
                </a:solidFill>
                <a:latin typeface="Aptos" pitchFamily="34" charset="0"/>
                <a:ea typeface="Aptos" pitchFamily="34" charset="-122"/>
                <a:cs typeface="Aptos" pitchFamily="34" charset="-120"/>
              </a:rPr>
              <a:t>PRIVATE LEVEL / 08 / BEAUTY</a:t>
            </a:r>
            <a:endParaRPr lang="en-US" sz="900" dirty="0"/>
          </a:p>
        </p:txBody>
      </p:sp>
      <p:sp>
        <p:nvSpPr>
          <p:cNvPr id="5" name="Shape 3"/>
          <p:cNvSpPr/>
          <p:nvPr/>
        </p:nvSpPr>
        <p:spPr>
          <a:xfrm>
            <a:off x="484632" y="6524244"/>
            <a:ext cx="11219688" cy="0"/>
          </a:xfrm>
          <a:prstGeom prst="line">
            <a:avLst/>
          </a:prstGeom>
          <a:noFill/>
          <a:ln w="8890">
            <a:solidFill>
              <a:srgbClr val="E8D8E6"/>
            </a:solidFill>
            <a:prstDash val="solid"/>
          </a:ln>
        </p:spPr>
      </p:sp>
      <p:sp>
        <p:nvSpPr>
          <p:cNvPr id="6" name="Text 4"/>
          <p:cNvSpPr/>
          <p:nvPr/>
        </p:nvSpPr>
        <p:spPr>
          <a:xfrm>
            <a:off x="484632" y="6556248"/>
            <a:ext cx="5486400" cy="155448"/>
          </a:xfrm>
          <a:prstGeom prst="rect">
            <a:avLst/>
          </a:prstGeom>
          <a:noFill/>
          <a:ln/>
        </p:spPr>
        <p:txBody>
          <a:bodyPr wrap="square" lIns="0" tIns="0" rIns="0" bIns="0" rtlCol="0" anchor="ctr">
            <a:normAutofit/>
          </a:bodyPr>
          <a:lstStyle/>
          <a:p>
            <a:pPr algn="l" indent="0" marL="0">
              <a:buNone/>
            </a:pPr>
            <a:r>
              <a:rPr lang="en-US" sz="780" spc="50" kern="0" dirty="0">
                <a:solidFill>
                  <a:srgbClr val="927F96"/>
                </a:solidFill>
                <a:latin typeface="Aptos" pitchFamily="34" charset="0"/>
                <a:ea typeface="Aptos" pitchFamily="34" charset="-122"/>
                <a:cs typeface="Aptos" pitchFamily="34" charset="-120"/>
              </a:rPr>
              <a:t>THE PRINCESS EDITION   •   AI + ROBOTICS + SOLAR</a:t>
            </a:r>
            <a:endParaRPr lang="en-US" sz="780" dirty="0"/>
          </a:p>
        </p:txBody>
      </p:sp>
      <p:sp>
        <p:nvSpPr>
          <p:cNvPr id="7" name="Text 5"/>
          <p:cNvSpPr/>
          <p:nvPr/>
        </p:nvSpPr>
        <p:spPr>
          <a:xfrm>
            <a:off x="10625328" y="6556248"/>
            <a:ext cx="1051560" cy="155448"/>
          </a:xfrm>
          <a:prstGeom prst="rect">
            <a:avLst/>
          </a:prstGeom>
          <a:noFill/>
          <a:ln/>
        </p:spPr>
        <p:txBody>
          <a:bodyPr wrap="square" lIns="0" tIns="0" rIns="0" bIns="0" rtlCol="0" anchor="ctr">
            <a:normAutofit/>
          </a:bodyPr>
          <a:lstStyle/>
          <a:p>
            <a:pPr algn="r" indent="0" marL="0">
              <a:buNone/>
            </a:pPr>
            <a:r>
              <a:rPr lang="en-US" sz="800" dirty="0">
                <a:solidFill>
                  <a:srgbClr val="927F96"/>
                </a:solidFill>
                <a:latin typeface="Aptos" pitchFamily="34" charset="0"/>
                <a:ea typeface="Aptos" pitchFamily="34" charset="-122"/>
                <a:cs typeface="Aptos" pitchFamily="34" charset="-120"/>
              </a:rPr>
              <a:t>13  /  27</a:t>
            </a:r>
            <a:endParaRPr lang="en-US" sz="800" dirty="0"/>
          </a:p>
        </p:txBody>
      </p:sp>
      <p:sp>
        <p:nvSpPr>
          <p:cNvPr id="8" name="Text 6"/>
          <p:cNvSpPr/>
          <p:nvPr/>
        </p:nvSpPr>
        <p:spPr>
          <a:xfrm>
            <a:off x="530352" y="612648"/>
            <a:ext cx="7955280" cy="557784"/>
          </a:xfrm>
          <a:prstGeom prst="rect">
            <a:avLst/>
          </a:prstGeom>
          <a:noFill/>
          <a:ln/>
        </p:spPr>
        <p:txBody>
          <a:bodyPr wrap="square" lIns="0" tIns="0" rIns="0" bIns="0" rtlCol="0" anchor="ctr">
            <a:normAutofit/>
          </a:bodyPr>
          <a:lstStyle/>
          <a:p>
            <a:pPr algn="l" indent="0" marL="0">
              <a:buNone/>
            </a:pPr>
            <a:r>
              <a:rPr lang="en-US" sz="3400" dirty="0">
                <a:solidFill>
                  <a:srgbClr val="84456A"/>
                </a:solidFill>
                <a:latin typeface="Georgia" pitchFamily="34" charset="0"/>
                <a:ea typeface="Georgia" pitchFamily="34" charset="-122"/>
                <a:cs typeface="Georgia" pitchFamily="34" charset="-120"/>
              </a:rPr>
              <a:t>Mirror of Sophia</a:t>
            </a:r>
            <a:endParaRPr lang="en-US" sz="3400" dirty="0"/>
          </a:p>
        </p:txBody>
      </p:sp>
      <p:sp>
        <p:nvSpPr>
          <p:cNvPr id="9" name="Text 7"/>
          <p:cNvSpPr/>
          <p:nvPr/>
        </p:nvSpPr>
        <p:spPr>
          <a:xfrm>
            <a:off x="548640" y="1243584"/>
            <a:ext cx="9875520" cy="310896"/>
          </a:xfrm>
          <a:prstGeom prst="rect">
            <a:avLst/>
          </a:prstGeom>
          <a:noFill/>
          <a:ln/>
        </p:spPr>
        <p:txBody>
          <a:bodyPr wrap="square" lIns="0" tIns="0" rIns="0" bIns="0" rtlCol="0" anchor="ctr">
            <a:normAutofit/>
          </a:bodyPr>
          <a:lstStyle/>
          <a:p>
            <a:pPr algn="l" indent="0" marL="0">
              <a:buNone/>
            </a:pPr>
            <a:r>
              <a:rPr lang="en-US" sz="1410" dirty="0">
                <a:solidFill>
                  <a:srgbClr val="786A7C"/>
                </a:solidFill>
                <a:latin typeface="Aptos" pitchFamily="34" charset="0"/>
                <a:ea typeface="Aptos" pitchFamily="34" charset="-122"/>
                <a:cs typeface="Aptos" pitchFamily="34" charset="-120"/>
              </a:rPr>
              <a:t>Where style meets self-expression</a:t>
            </a:r>
            <a:endParaRPr lang="en-US" sz="1410" dirty="0"/>
          </a:p>
        </p:txBody>
      </p:sp>
      <p:sp>
        <p:nvSpPr>
          <p:cNvPr id="10" name="Shape 8"/>
          <p:cNvSpPr/>
          <p:nvPr/>
        </p:nvSpPr>
        <p:spPr>
          <a:xfrm>
            <a:off x="521208" y="1728216"/>
            <a:ext cx="5056632" cy="4288536"/>
          </a:xfrm>
          <a:prstGeom prst="roundRect">
            <a:avLst>
              <a:gd name="adj" fmla="val 2132"/>
            </a:avLst>
          </a:prstGeom>
          <a:solidFill>
            <a:srgbClr val="FFFCFE"/>
          </a:solidFill>
          <a:ln w="10160">
            <a:solidFill>
              <a:srgbClr val="E8D8E6"/>
            </a:solidFill>
            <a:prstDash val="solid"/>
          </a:ln>
        </p:spPr>
      </p:sp>
      <p:pic>
        <p:nvPicPr>
          <p:cNvPr id="11" name="Image 0" descr="/mnt/data/palace_room_visuals/Mirror_of_Sophia.jpg">    </p:cNvPr>
          <p:cNvPicPr>
            <a:picLocks noChangeAspect="1"/>
          </p:cNvPicPr>
          <p:nvPr/>
        </p:nvPicPr>
        <p:blipFill>
          <a:blip r:embed="rId1"/>
          <a:stretch>
            <a:fillRect/>
          </a:stretch>
        </p:blipFill>
        <p:spPr>
          <a:xfrm>
            <a:off x="630936" y="1837944"/>
            <a:ext cx="4837176" cy="2551176"/>
          </a:xfrm>
          <a:prstGeom prst="rect">
            <a:avLst/>
          </a:prstGeom>
        </p:spPr>
      </p:pic>
      <p:sp>
        <p:nvSpPr>
          <p:cNvPr id="12" name="Shape 9"/>
          <p:cNvSpPr/>
          <p:nvPr/>
        </p:nvSpPr>
        <p:spPr>
          <a:xfrm>
            <a:off x="640080" y="4379976"/>
            <a:ext cx="4809744" cy="36576"/>
          </a:xfrm>
          <a:prstGeom prst="rect">
            <a:avLst/>
          </a:prstGeom>
          <a:solidFill>
            <a:srgbClr val="4C8686"/>
          </a:solidFill>
          <a:ln w="12700">
            <a:solidFill>
              <a:srgbClr val="4C8686"/>
            </a:solidFill>
            <a:prstDash val="solid"/>
          </a:ln>
        </p:spPr>
      </p:sp>
      <p:sp>
        <p:nvSpPr>
          <p:cNvPr id="13" name="Text 10"/>
          <p:cNvSpPr/>
          <p:nvPr/>
        </p:nvSpPr>
        <p:spPr>
          <a:xfrm>
            <a:off x="777240" y="4626864"/>
            <a:ext cx="4462272" cy="210312"/>
          </a:xfrm>
          <a:prstGeom prst="rect">
            <a:avLst/>
          </a:prstGeom>
          <a:noFill/>
          <a:ln/>
        </p:spPr>
        <p:txBody>
          <a:bodyPr wrap="square" lIns="0" tIns="0" rIns="0" bIns="0" rtlCol="0" anchor="ctr">
            <a:normAutofit/>
          </a:bodyPr>
          <a:lstStyle/>
          <a:p>
            <a:pPr algn="l" indent="0" marL="0">
              <a:buNone/>
            </a:pPr>
            <a:r>
              <a:rPr lang="en-US" sz="1010" b="1" spc="100" kern="0" dirty="0">
                <a:solidFill>
                  <a:srgbClr val="4C8686"/>
                </a:solidFill>
                <a:latin typeface="Aptos" pitchFamily="34" charset="0"/>
                <a:ea typeface="Aptos" pitchFamily="34" charset="-122"/>
                <a:cs typeface="Aptos" pitchFamily="34" charset="-120"/>
              </a:rPr>
              <a:t>NAME &amp; INSPIRATION</a:t>
            </a:r>
            <a:endParaRPr lang="en-US" sz="1010" dirty="0"/>
          </a:p>
        </p:txBody>
      </p:sp>
      <p:sp>
        <p:nvSpPr>
          <p:cNvPr id="14" name="Text 11"/>
          <p:cNvSpPr/>
          <p:nvPr/>
        </p:nvSpPr>
        <p:spPr>
          <a:xfrm>
            <a:off x="777240" y="4910328"/>
            <a:ext cx="4462272" cy="283464"/>
          </a:xfrm>
          <a:prstGeom prst="rect">
            <a:avLst/>
          </a:prstGeom>
          <a:noFill/>
          <a:ln/>
        </p:spPr>
        <p:txBody>
          <a:bodyPr wrap="square" lIns="0" tIns="0" rIns="0" bIns="0" rtlCol="0" anchor="ctr">
            <a:normAutofit/>
          </a:bodyPr>
          <a:lstStyle/>
          <a:p>
            <a:pPr algn="l" indent="0" marL="0">
              <a:buNone/>
            </a:pPr>
            <a:r>
              <a:rPr lang="en-US" sz="1320" dirty="0">
                <a:solidFill>
                  <a:srgbClr val="382B42"/>
                </a:solidFill>
                <a:latin typeface="Georgia" pitchFamily="34" charset="0"/>
                <a:ea typeface="Georgia" pitchFamily="34" charset="-122"/>
                <a:cs typeface="Georgia" pitchFamily="34" charset="-120"/>
              </a:rPr>
              <a:t>Sophia · the Greek ideal of wisdom</a:t>
            </a:r>
            <a:endParaRPr lang="en-US" sz="1320" dirty="0"/>
          </a:p>
        </p:txBody>
      </p:sp>
      <p:sp>
        <p:nvSpPr>
          <p:cNvPr id="15" name="Text 12"/>
          <p:cNvSpPr/>
          <p:nvPr/>
        </p:nvSpPr>
        <p:spPr>
          <a:xfrm>
            <a:off x="777240" y="5276088"/>
            <a:ext cx="4425696" cy="521208"/>
          </a:xfrm>
          <a:prstGeom prst="rect">
            <a:avLst/>
          </a:prstGeom>
          <a:noFill/>
          <a:ln/>
        </p:spPr>
        <p:txBody>
          <a:bodyPr wrap="square" lIns="0" tIns="0" rIns="0" bIns="0" rtlCol="0" anchor="t">
            <a:normAutofit/>
          </a:bodyPr>
          <a:lstStyle/>
          <a:p>
            <a:pPr algn="l" indent="0" marL="0">
              <a:buNone/>
            </a:pPr>
            <a:r>
              <a:rPr lang="en-US" sz="1260" i="1" dirty="0">
                <a:solidFill>
                  <a:srgbClr val="786A7C"/>
                </a:solidFill>
                <a:latin typeface="Aptos" pitchFamily="34" charset="0"/>
                <a:ea typeface="Aptos" pitchFamily="34" charset="-122"/>
                <a:cs typeface="Aptos" pitchFamily="34" charset="-120"/>
              </a:rPr>
              <a:t>A playful, polished getting-ready experience that remains personal.</a:t>
            </a:r>
            <a:endParaRPr lang="en-US" sz="1260" dirty="0"/>
          </a:p>
        </p:txBody>
      </p:sp>
      <p:sp>
        <p:nvSpPr>
          <p:cNvPr id="16" name="Shape 13"/>
          <p:cNvSpPr/>
          <p:nvPr/>
        </p:nvSpPr>
        <p:spPr>
          <a:xfrm>
            <a:off x="5788152" y="1719072"/>
            <a:ext cx="5815584" cy="1344168"/>
          </a:xfrm>
          <a:prstGeom prst="roundRect">
            <a:avLst>
              <a:gd name="adj" fmla="val 7483"/>
            </a:avLst>
          </a:prstGeom>
          <a:solidFill>
            <a:srgbClr val="FFFCFE"/>
          </a:solidFill>
          <a:ln w="10160">
            <a:solidFill>
              <a:srgbClr val="E8D8E6"/>
            </a:solidFill>
            <a:prstDash val="solid"/>
          </a:ln>
        </p:spPr>
      </p:sp>
      <p:sp>
        <p:nvSpPr>
          <p:cNvPr id="17" name="Shape 14"/>
          <p:cNvSpPr/>
          <p:nvPr/>
        </p:nvSpPr>
        <p:spPr>
          <a:xfrm>
            <a:off x="6007608" y="1965960"/>
            <a:ext cx="50292" cy="338328"/>
          </a:xfrm>
          <a:prstGeom prst="rect">
            <a:avLst/>
          </a:prstGeom>
          <a:solidFill>
            <a:srgbClr val="4C8686"/>
          </a:solidFill>
          <a:ln w="12700">
            <a:solidFill>
              <a:srgbClr val="4C8686"/>
            </a:solidFill>
            <a:prstDash val="solid"/>
          </a:ln>
        </p:spPr>
      </p:sp>
      <p:sp>
        <p:nvSpPr>
          <p:cNvPr id="18" name="Text 15"/>
          <p:cNvSpPr/>
          <p:nvPr/>
        </p:nvSpPr>
        <p:spPr>
          <a:xfrm>
            <a:off x="6208776" y="192024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SPATIAL DESIGN</a:t>
            </a:r>
            <a:endParaRPr lang="en-US" sz="1260" dirty="0"/>
          </a:p>
        </p:txBody>
      </p:sp>
      <p:sp>
        <p:nvSpPr>
          <p:cNvPr id="19" name="Text 16"/>
          <p:cNvSpPr/>
          <p:nvPr/>
        </p:nvSpPr>
        <p:spPr>
          <a:xfrm>
            <a:off x="6208776" y="228600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Soft pink and ivory vanity salon with fluted details and mirrored arches.</a:t>
            </a:r>
            <a:endParaRPr lang="en-US" sz="1190" dirty="0"/>
          </a:p>
        </p:txBody>
      </p:sp>
      <p:sp>
        <p:nvSpPr>
          <p:cNvPr id="20" name="Text 17"/>
          <p:cNvSpPr/>
          <p:nvPr/>
        </p:nvSpPr>
        <p:spPr>
          <a:xfrm>
            <a:off x="6208776" y="264261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Gentle diffused lighting avoids harsh shadows and cluttered counters.</a:t>
            </a:r>
            <a:endParaRPr lang="en-US" sz="1190" dirty="0"/>
          </a:p>
        </p:txBody>
      </p:sp>
      <p:sp>
        <p:nvSpPr>
          <p:cNvPr id="21" name="Shape 18"/>
          <p:cNvSpPr/>
          <p:nvPr/>
        </p:nvSpPr>
        <p:spPr>
          <a:xfrm>
            <a:off x="5788152" y="3182112"/>
            <a:ext cx="5815584" cy="1344168"/>
          </a:xfrm>
          <a:prstGeom prst="roundRect">
            <a:avLst>
              <a:gd name="adj" fmla="val 7483"/>
            </a:avLst>
          </a:prstGeom>
          <a:solidFill>
            <a:srgbClr val="FFFCFE"/>
          </a:solidFill>
          <a:ln w="10160">
            <a:solidFill>
              <a:srgbClr val="E8D8E6"/>
            </a:solidFill>
            <a:prstDash val="solid"/>
          </a:ln>
        </p:spPr>
      </p:sp>
      <p:sp>
        <p:nvSpPr>
          <p:cNvPr id="22" name="Shape 19"/>
          <p:cNvSpPr/>
          <p:nvPr/>
        </p:nvSpPr>
        <p:spPr>
          <a:xfrm>
            <a:off x="6007608" y="3429000"/>
            <a:ext cx="50292" cy="338328"/>
          </a:xfrm>
          <a:prstGeom prst="rect">
            <a:avLst/>
          </a:prstGeom>
          <a:solidFill>
            <a:srgbClr val="4C8686"/>
          </a:solidFill>
          <a:ln w="12700">
            <a:solidFill>
              <a:srgbClr val="4C8686"/>
            </a:solidFill>
            <a:prstDash val="solid"/>
          </a:ln>
        </p:spPr>
      </p:sp>
      <p:sp>
        <p:nvSpPr>
          <p:cNvPr id="23" name="Text 20"/>
          <p:cNvSpPr/>
          <p:nvPr/>
        </p:nvSpPr>
        <p:spPr>
          <a:xfrm>
            <a:off x="6208776" y="338328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EQUIPMENT &amp; FIT-OUT</a:t>
            </a:r>
            <a:endParaRPr lang="en-US" sz="1260" dirty="0"/>
          </a:p>
        </p:txBody>
      </p:sp>
      <p:sp>
        <p:nvSpPr>
          <p:cNvPr id="24" name="Text 21"/>
          <p:cNvSpPr/>
          <p:nvPr/>
        </p:nvSpPr>
        <p:spPr>
          <a:xfrm>
            <a:off x="6208776" y="374904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Height-adjustable vanity, organized cosmetic drawers and seating</a:t>
            </a:r>
            <a:endParaRPr lang="en-US" sz="1190" dirty="0"/>
          </a:p>
        </p:txBody>
      </p:sp>
      <p:sp>
        <p:nvSpPr>
          <p:cNvPr id="25" name="Text 22"/>
          <p:cNvSpPr/>
          <p:nvPr/>
        </p:nvSpPr>
        <p:spPr>
          <a:xfrm>
            <a:off x="6208776" y="410565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Color-accurate mirrors, task lighting and integrated charging</a:t>
            </a:r>
            <a:endParaRPr lang="en-US" sz="1190" dirty="0"/>
          </a:p>
        </p:txBody>
      </p:sp>
      <p:sp>
        <p:nvSpPr>
          <p:cNvPr id="26" name="Shape 23"/>
          <p:cNvSpPr/>
          <p:nvPr/>
        </p:nvSpPr>
        <p:spPr>
          <a:xfrm>
            <a:off x="5788152" y="4645152"/>
            <a:ext cx="5815584" cy="1344168"/>
          </a:xfrm>
          <a:prstGeom prst="roundRect">
            <a:avLst>
              <a:gd name="adj" fmla="val 7483"/>
            </a:avLst>
          </a:prstGeom>
          <a:solidFill>
            <a:srgbClr val="F4E8F8"/>
          </a:solidFill>
          <a:ln w="10160">
            <a:solidFill>
              <a:srgbClr val="E8D8E6"/>
            </a:solidFill>
            <a:prstDash val="solid"/>
          </a:ln>
        </p:spPr>
      </p:sp>
      <p:sp>
        <p:nvSpPr>
          <p:cNvPr id="27" name="Shape 24"/>
          <p:cNvSpPr/>
          <p:nvPr/>
        </p:nvSpPr>
        <p:spPr>
          <a:xfrm>
            <a:off x="6007608" y="4892040"/>
            <a:ext cx="50292" cy="338328"/>
          </a:xfrm>
          <a:prstGeom prst="rect">
            <a:avLst/>
          </a:prstGeom>
          <a:solidFill>
            <a:srgbClr val="52769F"/>
          </a:solidFill>
          <a:ln w="12700">
            <a:solidFill>
              <a:srgbClr val="52769F"/>
            </a:solidFill>
            <a:prstDash val="solid"/>
          </a:ln>
        </p:spPr>
      </p:sp>
      <p:sp>
        <p:nvSpPr>
          <p:cNvPr id="28" name="Text 25"/>
          <p:cNvSpPr/>
          <p:nvPr/>
        </p:nvSpPr>
        <p:spPr>
          <a:xfrm>
            <a:off x="6208776" y="484632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52769F"/>
                </a:solidFill>
                <a:latin typeface="Aptos" pitchFamily="34" charset="0"/>
                <a:ea typeface="Aptos" pitchFamily="34" charset="-122"/>
                <a:cs typeface="Aptos" pitchFamily="34" charset="-120"/>
              </a:rPr>
              <a:t>AI &amp; ROBOTICS</a:t>
            </a:r>
            <a:endParaRPr lang="en-US" sz="1260" dirty="0"/>
          </a:p>
        </p:txBody>
      </p:sp>
      <p:sp>
        <p:nvSpPr>
          <p:cNvPr id="29" name="Text 26"/>
          <p:cNvSpPr/>
          <p:nvPr/>
        </p:nvSpPr>
        <p:spPr>
          <a:xfrm>
            <a:off x="6208776" y="521208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Opt-in digital styling previews and outfit pairing recommendations</a:t>
            </a:r>
            <a:endParaRPr lang="en-US" sz="1190" dirty="0"/>
          </a:p>
        </p:txBody>
      </p:sp>
      <p:sp>
        <p:nvSpPr>
          <p:cNvPr id="30" name="Text 27"/>
          <p:cNvSpPr/>
          <p:nvPr/>
        </p:nvSpPr>
        <p:spPr>
          <a:xfrm>
            <a:off x="6208776" y="556869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Configurable vanity scenes and product organization support</a:t>
            </a:r>
            <a:endParaRPr lang="en-US" sz="1190" dirty="0"/>
          </a:p>
        </p:txBody>
      </p:sp>
      <p:sp>
        <p:nvSpPr>
          <p:cNvPr id="31" name="Shape 28"/>
          <p:cNvSpPr/>
          <p:nvPr/>
        </p:nvSpPr>
        <p:spPr>
          <a:xfrm>
            <a:off x="5788152" y="6199632"/>
            <a:ext cx="5815584" cy="201168"/>
          </a:xfrm>
          <a:prstGeom prst="roundRect">
            <a:avLst>
              <a:gd name="adj" fmla="val 13636"/>
            </a:avLst>
          </a:prstGeom>
          <a:solidFill>
            <a:srgbClr val="FBF6FA"/>
          </a:solidFill>
          <a:ln w="10160">
            <a:solidFill>
              <a:srgbClr val="FBF6FA"/>
            </a:solidFill>
            <a:prstDash val="solid"/>
          </a:ln>
        </p:spPr>
      </p:sp>
      <p:sp>
        <p:nvSpPr>
          <p:cNvPr id="32" name="Text 29"/>
          <p:cNvSpPr/>
          <p:nvPr/>
        </p:nvSpPr>
        <p:spPr>
          <a:xfrm>
            <a:off x="5961888" y="6199632"/>
            <a:ext cx="5413248" cy="182880"/>
          </a:xfrm>
          <a:prstGeom prst="rect">
            <a:avLst/>
          </a:prstGeom>
          <a:noFill/>
          <a:ln/>
        </p:spPr>
        <p:txBody>
          <a:bodyPr wrap="square" lIns="0" tIns="0" rIns="0" bIns="0" rtlCol="0" anchor="ctr">
            <a:normAutofit/>
          </a:bodyPr>
          <a:lstStyle/>
          <a:p>
            <a:pPr algn="l" indent="0" marL="0">
              <a:buNone/>
            </a:pPr>
            <a:r>
              <a:rPr lang="en-US" sz="870" spc="75" kern="0" dirty="0">
                <a:solidFill>
                  <a:srgbClr val="927F96"/>
                </a:solidFill>
                <a:latin typeface="Aptos" pitchFamily="34" charset="0"/>
                <a:ea typeface="Aptos" pitchFamily="34" charset="-122"/>
                <a:cs typeface="Aptos" pitchFamily="34" charset="-120"/>
              </a:rPr>
              <a:t>08 / BEAUTY    /    PRIVATE LEVEL</a:t>
            </a:r>
            <a:endParaRPr lang="en-US" sz="87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BF6FA"/>
        </a:solidFill>
      </p:bgPr>
    </p:bg>
    <p:spTree>
      <p:nvGrpSpPr>
        <p:cNvPr id="1" name=""/>
        <p:cNvGrpSpPr/>
        <p:nvPr/>
      </p:nvGrpSpPr>
      <p:grpSpPr>
        <a:xfrm>
          <a:off x="0" y="0"/>
          <a:ext cx="0" cy="0"/>
          <a:chOff x="0" y="0"/>
          <a:chExt cx="0" cy="0"/>
        </a:xfrm>
      </p:grpSpPr>
      <p:sp>
        <p:nvSpPr>
          <p:cNvPr id="2" name="Shape 0"/>
          <p:cNvSpPr/>
          <p:nvPr/>
        </p:nvSpPr>
        <p:spPr>
          <a:xfrm>
            <a:off x="0" y="0"/>
            <a:ext cx="12191695" cy="51206"/>
          </a:xfrm>
          <a:prstGeom prst="rect">
            <a:avLst/>
          </a:prstGeom>
          <a:solidFill>
            <a:srgbClr val="AF718F"/>
          </a:solidFill>
          <a:ln w="12700">
            <a:solidFill>
              <a:srgbClr val="AF718F"/>
            </a:solidFill>
            <a:prstDash val="solid"/>
          </a:ln>
        </p:spPr>
      </p:sp>
      <p:sp>
        <p:nvSpPr>
          <p:cNvPr id="3" name="Text 1"/>
          <p:cNvSpPr/>
          <p:nvPr/>
        </p:nvSpPr>
        <p:spPr>
          <a:xfrm>
            <a:off x="484632" y="201168"/>
            <a:ext cx="4206240" cy="256032"/>
          </a:xfrm>
          <a:prstGeom prst="rect">
            <a:avLst/>
          </a:prstGeom>
          <a:noFill/>
          <a:ln/>
        </p:spPr>
        <p:txBody>
          <a:bodyPr wrap="square" lIns="0" tIns="0" rIns="0" bIns="0" rtlCol="0" anchor="ctr">
            <a:normAutofit/>
          </a:bodyPr>
          <a:lstStyle/>
          <a:p>
            <a:pPr algn="l" indent="0" marL="0">
              <a:buNone/>
            </a:pPr>
            <a:r>
              <a:rPr lang="en-US" sz="1000" b="1" spc="120" kern="0" dirty="0">
                <a:solidFill>
                  <a:srgbClr val="AF718F"/>
                </a:solidFill>
                <a:latin typeface="Aptos" pitchFamily="34" charset="0"/>
                <a:ea typeface="Aptos" pitchFamily="34" charset="-122"/>
                <a:cs typeface="Aptos" pitchFamily="34" charset="-120"/>
              </a:rPr>
              <a:t>✧ THE OLYMPIAN SKY PALACE</a:t>
            </a:r>
            <a:endParaRPr lang="en-US" sz="1000" dirty="0"/>
          </a:p>
        </p:txBody>
      </p:sp>
      <p:sp>
        <p:nvSpPr>
          <p:cNvPr id="4" name="Text 2"/>
          <p:cNvSpPr/>
          <p:nvPr/>
        </p:nvSpPr>
        <p:spPr>
          <a:xfrm>
            <a:off x="9253728" y="201168"/>
            <a:ext cx="2468880" cy="237744"/>
          </a:xfrm>
          <a:prstGeom prst="rect">
            <a:avLst/>
          </a:prstGeom>
          <a:noFill/>
          <a:ln/>
        </p:spPr>
        <p:txBody>
          <a:bodyPr wrap="square" lIns="0" tIns="0" rIns="0" bIns="0" rtlCol="0" anchor="ctr">
            <a:normAutofit/>
          </a:bodyPr>
          <a:lstStyle/>
          <a:p>
            <a:pPr algn="r" indent="0" marL="0">
              <a:buNone/>
            </a:pPr>
            <a:r>
              <a:rPr lang="en-US" sz="900" spc="100" kern="0" dirty="0">
                <a:solidFill>
                  <a:srgbClr val="786A7C"/>
                </a:solidFill>
                <a:latin typeface="Aptos" pitchFamily="34" charset="0"/>
                <a:ea typeface="Aptos" pitchFamily="34" charset="-122"/>
                <a:cs typeface="Aptos" pitchFamily="34" charset="-120"/>
              </a:rPr>
              <a:t>PRIVATE LEVEL / 09 / BEDROOM</a:t>
            </a:r>
            <a:endParaRPr lang="en-US" sz="900" dirty="0"/>
          </a:p>
        </p:txBody>
      </p:sp>
      <p:sp>
        <p:nvSpPr>
          <p:cNvPr id="5" name="Shape 3"/>
          <p:cNvSpPr/>
          <p:nvPr/>
        </p:nvSpPr>
        <p:spPr>
          <a:xfrm>
            <a:off x="484632" y="6524244"/>
            <a:ext cx="11219688" cy="0"/>
          </a:xfrm>
          <a:prstGeom prst="line">
            <a:avLst/>
          </a:prstGeom>
          <a:noFill/>
          <a:ln w="8890">
            <a:solidFill>
              <a:srgbClr val="E8D8E6"/>
            </a:solidFill>
            <a:prstDash val="solid"/>
          </a:ln>
        </p:spPr>
      </p:sp>
      <p:sp>
        <p:nvSpPr>
          <p:cNvPr id="6" name="Text 4"/>
          <p:cNvSpPr/>
          <p:nvPr/>
        </p:nvSpPr>
        <p:spPr>
          <a:xfrm>
            <a:off x="484632" y="6556248"/>
            <a:ext cx="5486400" cy="155448"/>
          </a:xfrm>
          <a:prstGeom prst="rect">
            <a:avLst/>
          </a:prstGeom>
          <a:noFill/>
          <a:ln/>
        </p:spPr>
        <p:txBody>
          <a:bodyPr wrap="square" lIns="0" tIns="0" rIns="0" bIns="0" rtlCol="0" anchor="ctr">
            <a:normAutofit/>
          </a:bodyPr>
          <a:lstStyle/>
          <a:p>
            <a:pPr algn="l" indent="0" marL="0">
              <a:buNone/>
            </a:pPr>
            <a:r>
              <a:rPr lang="en-US" sz="780" spc="50" kern="0" dirty="0">
                <a:solidFill>
                  <a:srgbClr val="927F96"/>
                </a:solidFill>
                <a:latin typeface="Aptos" pitchFamily="34" charset="0"/>
                <a:ea typeface="Aptos" pitchFamily="34" charset="-122"/>
                <a:cs typeface="Aptos" pitchFamily="34" charset="-120"/>
              </a:rPr>
              <a:t>THE PRINCESS EDITION   •   AI + ROBOTICS + SOLAR</a:t>
            </a:r>
            <a:endParaRPr lang="en-US" sz="780" dirty="0"/>
          </a:p>
        </p:txBody>
      </p:sp>
      <p:sp>
        <p:nvSpPr>
          <p:cNvPr id="7" name="Text 5"/>
          <p:cNvSpPr/>
          <p:nvPr/>
        </p:nvSpPr>
        <p:spPr>
          <a:xfrm>
            <a:off x="10625328" y="6556248"/>
            <a:ext cx="1051560" cy="155448"/>
          </a:xfrm>
          <a:prstGeom prst="rect">
            <a:avLst/>
          </a:prstGeom>
          <a:noFill/>
          <a:ln/>
        </p:spPr>
        <p:txBody>
          <a:bodyPr wrap="square" lIns="0" tIns="0" rIns="0" bIns="0" rtlCol="0" anchor="ctr">
            <a:normAutofit/>
          </a:bodyPr>
          <a:lstStyle/>
          <a:p>
            <a:pPr algn="r" indent="0" marL="0">
              <a:buNone/>
            </a:pPr>
            <a:r>
              <a:rPr lang="en-US" sz="800" dirty="0">
                <a:solidFill>
                  <a:srgbClr val="927F96"/>
                </a:solidFill>
                <a:latin typeface="Aptos" pitchFamily="34" charset="0"/>
                <a:ea typeface="Aptos" pitchFamily="34" charset="-122"/>
                <a:cs typeface="Aptos" pitchFamily="34" charset="-120"/>
              </a:rPr>
              <a:t>14  /  27</a:t>
            </a:r>
            <a:endParaRPr lang="en-US" sz="800" dirty="0"/>
          </a:p>
        </p:txBody>
      </p:sp>
      <p:sp>
        <p:nvSpPr>
          <p:cNvPr id="8" name="Text 6"/>
          <p:cNvSpPr/>
          <p:nvPr/>
        </p:nvSpPr>
        <p:spPr>
          <a:xfrm>
            <a:off x="530352" y="612648"/>
            <a:ext cx="7955280" cy="557784"/>
          </a:xfrm>
          <a:prstGeom prst="rect">
            <a:avLst/>
          </a:prstGeom>
          <a:noFill/>
          <a:ln/>
        </p:spPr>
        <p:txBody>
          <a:bodyPr wrap="square" lIns="0" tIns="0" rIns="0" bIns="0" rtlCol="0" anchor="ctr">
            <a:normAutofit/>
          </a:bodyPr>
          <a:lstStyle/>
          <a:p>
            <a:pPr algn="l" indent="0" marL="0">
              <a:buNone/>
            </a:pPr>
            <a:r>
              <a:rPr lang="en-US" sz="3400" dirty="0">
                <a:solidFill>
                  <a:srgbClr val="84456A"/>
                </a:solidFill>
                <a:latin typeface="Georgia" pitchFamily="34" charset="0"/>
                <a:ea typeface="Georgia" pitchFamily="34" charset="-122"/>
                <a:cs typeface="Georgia" pitchFamily="34" charset="-120"/>
              </a:rPr>
              <a:t>Selene Suite</a:t>
            </a:r>
            <a:endParaRPr lang="en-US" sz="3400" dirty="0"/>
          </a:p>
        </p:txBody>
      </p:sp>
      <p:sp>
        <p:nvSpPr>
          <p:cNvPr id="9" name="Text 7"/>
          <p:cNvSpPr/>
          <p:nvPr/>
        </p:nvSpPr>
        <p:spPr>
          <a:xfrm>
            <a:off x="548640" y="1243584"/>
            <a:ext cx="9875520" cy="310896"/>
          </a:xfrm>
          <a:prstGeom prst="rect">
            <a:avLst/>
          </a:prstGeom>
          <a:noFill/>
          <a:ln/>
        </p:spPr>
        <p:txBody>
          <a:bodyPr wrap="square" lIns="0" tIns="0" rIns="0" bIns="0" rtlCol="0" anchor="ctr">
            <a:normAutofit/>
          </a:bodyPr>
          <a:lstStyle/>
          <a:p>
            <a:pPr algn="l" indent="0" marL="0">
              <a:buNone/>
            </a:pPr>
            <a:r>
              <a:rPr lang="en-US" sz="1410" dirty="0">
                <a:solidFill>
                  <a:srgbClr val="786A7C"/>
                </a:solidFill>
                <a:latin typeface="Aptos" pitchFamily="34" charset="0"/>
                <a:ea typeface="Aptos" pitchFamily="34" charset="-122"/>
                <a:cs typeface="Aptos" pitchFamily="34" charset="-120"/>
              </a:rPr>
              <a:t>The princess bedroom, with a calm intelligence</a:t>
            </a:r>
            <a:endParaRPr lang="en-US" sz="1410" dirty="0"/>
          </a:p>
        </p:txBody>
      </p:sp>
      <p:sp>
        <p:nvSpPr>
          <p:cNvPr id="10" name="Shape 8"/>
          <p:cNvSpPr/>
          <p:nvPr/>
        </p:nvSpPr>
        <p:spPr>
          <a:xfrm>
            <a:off x="521208" y="1728216"/>
            <a:ext cx="5056632" cy="4288536"/>
          </a:xfrm>
          <a:prstGeom prst="roundRect">
            <a:avLst>
              <a:gd name="adj" fmla="val 2132"/>
            </a:avLst>
          </a:prstGeom>
          <a:solidFill>
            <a:srgbClr val="FFFCFE"/>
          </a:solidFill>
          <a:ln w="10160">
            <a:solidFill>
              <a:srgbClr val="E8D8E6"/>
            </a:solidFill>
            <a:prstDash val="solid"/>
          </a:ln>
        </p:spPr>
      </p:sp>
      <p:pic>
        <p:nvPicPr>
          <p:cNvPr id="11" name="Image 0" descr="/mnt/data/palace_room_visuals/Selene_Suite.jpg">    </p:cNvPr>
          <p:cNvPicPr>
            <a:picLocks noChangeAspect="1"/>
          </p:cNvPicPr>
          <p:nvPr/>
        </p:nvPicPr>
        <p:blipFill>
          <a:blip r:embed="rId1"/>
          <a:stretch>
            <a:fillRect/>
          </a:stretch>
        </p:blipFill>
        <p:spPr>
          <a:xfrm>
            <a:off x="630936" y="1837944"/>
            <a:ext cx="4837176" cy="2551176"/>
          </a:xfrm>
          <a:prstGeom prst="rect">
            <a:avLst/>
          </a:prstGeom>
        </p:spPr>
      </p:pic>
      <p:sp>
        <p:nvSpPr>
          <p:cNvPr id="12" name="Shape 9"/>
          <p:cNvSpPr/>
          <p:nvPr/>
        </p:nvSpPr>
        <p:spPr>
          <a:xfrm>
            <a:off x="640080" y="4379976"/>
            <a:ext cx="4809744" cy="36576"/>
          </a:xfrm>
          <a:prstGeom prst="rect">
            <a:avLst/>
          </a:prstGeom>
          <a:solidFill>
            <a:srgbClr val="52769F"/>
          </a:solidFill>
          <a:ln w="12700">
            <a:solidFill>
              <a:srgbClr val="52769F"/>
            </a:solidFill>
            <a:prstDash val="solid"/>
          </a:ln>
        </p:spPr>
      </p:sp>
      <p:sp>
        <p:nvSpPr>
          <p:cNvPr id="13" name="Text 10"/>
          <p:cNvSpPr/>
          <p:nvPr/>
        </p:nvSpPr>
        <p:spPr>
          <a:xfrm>
            <a:off x="777240" y="4626864"/>
            <a:ext cx="4462272" cy="210312"/>
          </a:xfrm>
          <a:prstGeom prst="rect">
            <a:avLst/>
          </a:prstGeom>
          <a:noFill/>
          <a:ln/>
        </p:spPr>
        <p:txBody>
          <a:bodyPr wrap="square" lIns="0" tIns="0" rIns="0" bIns="0" rtlCol="0" anchor="ctr">
            <a:normAutofit/>
          </a:bodyPr>
          <a:lstStyle/>
          <a:p>
            <a:pPr algn="l" indent="0" marL="0">
              <a:buNone/>
            </a:pPr>
            <a:r>
              <a:rPr lang="en-US" sz="1010" b="1" spc="100" kern="0" dirty="0">
                <a:solidFill>
                  <a:srgbClr val="52769F"/>
                </a:solidFill>
                <a:latin typeface="Aptos" pitchFamily="34" charset="0"/>
                <a:ea typeface="Aptos" pitchFamily="34" charset="-122"/>
                <a:cs typeface="Aptos" pitchFamily="34" charset="-120"/>
              </a:rPr>
              <a:t>NAME &amp; INSPIRATION</a:t>
            </a:r>
            <a:endParaRPr lang="en-US" sz="1010" dirty="0"/>
          </a:p>
        </p:txBody>
      </p:sp>
      <p:sp>
        <p:nvSpPr>
          <p:cNvPr id="14" name="Text 11"/>
          <p:cNvSpPr/>
          <p:nvPr/>
        </p:nvSpPr>
        <p:spPr>
          <a:xfrm>
            <a:off x="777240" y="4910328"/>
            <a:ext cx="4462272" cy="283464"/>
          </a:xfrm>
          <a:prstGeom prst="rect">
            <a:avLst/>
          </a:prstGeom>
          <a:noFill/>
          <a:ln/>
        </p:spPr>
        <p:txBody>
          <a:bodyPr wrap="square" lIns="0" tIns="0" rIns="0" bIns="0" rtlCol="0" anchor="ctr">
            <a:normAutofit/>
          </a:bodyPr>
          <a:lstStyle/>
          <a:p>
            <a:pPr algn="l" indent="0" marL="0">
              <a:buNone/>
            </a:pPr>
            <a:r>
              <a:rPr lang="en-US" sz="1320" dirty="0">
                <a:solidFill>
                  <a:srgbClr val="382B42"/>
                </a:solidFill>
                <a:latin typeface="Georgia" pitchFamily="34" charset="0"/>
                <a:ea typeface="Georgia" pitchFamily="34" charset="-122"/>
                <a:cs typeface="Georgia" pitchFamily="34" charset="-120"/>
              </a:rPr>
              <a:t>Selene · goddess of the moon</a:t>
            </a:r>
            <a:endParaRPr lang="en-US" sz="1320" dirty="0"/>
          </a:p>
        </p:txBody>
      </p:sp>
      <p:sp>
        <p:nvSpPr>
          <p:cNvPr id="15" name="Text 12"/>
          <p:cNvSpPr/>
          <p:nvPr/>
        </p:nvSpPr>
        <p:spPr>
          <a:xfrm>
            <a:off x="777240" y="5276088"/>
            <a:ext cx="4425696" cy="521208"/>
          </a:xfrm>
          <a:prstGeom prst="rect">
            <a:avLst/>
          </a:prstGeom>
          <a:noFill/>
          <a:ln/>
        </p:spPr>
        <p:txBody>
          <a:bodyPr wrap="square" lIns="0" tIns="0" rIns="0" bIns="0" rtlCol="0" anchor="t">
            <a:normAutofit/>
          </a:bodyPr>
          <a:lstStyle/>
          <a:p>
            <a:pPr algn="l" indent="0" marL="0">
              <a:buNone/>
            </a:pPr>
            <a:r>
              <a:rPr lang="en-US" sz="1260" i="1" dirty="0">
                <a:solidFill>
                  <a:srgbClr val="786A7C"/>
                </a:solidFill>
                <a:latin typeface="Aptos" pitchFamily="34" charset="0"/>
                <a:ea typeface="Aptos" pitchFamily="34" charset="-122"/>
                <a:cs typeface="Aptos" pitchFamily="34" charset="-120"/>
              </a:rPr>
              <a:t>A princess suite that feels magical while prioritizing rest and comfort.</a:t>
            </a:r>
            <a:endParaRPr lang="en-US" sz="1260" dirty="0"/>
          </a:p>
        </p:txBody>
      </p:sp>
      <p:sp>
        <p:nvSpPr>
          <p:cNvPr id="16" name="Shape 13"/>
          <p:cNvSpPr/>
          <p:nvPr/>
        </p:nvSpPr>
        <p:spPr>
          <a:xfrm>
            <a:off x="5788152" y="1719072"/>
            <a:ext cx="5815584" cy="1344168"/>
          </a:xfrm>
          <a:prstGeom prst="roundRect">
            <a:avLst>
              <a:gd name="adj" fmla="val 7483"/>
            </a:avLst>
          </a:prstGeom>
          <a:solidFill>
            <a:srgbClr val="FFFCFE"/>
          </a:solidFill>
          <a:ln w="10160">
            <a:solidFill>
              <a:srgbClr val="E8D8E6"/>
            </a:solidFill>
            <a:prstDash val="solid"/>
          </a:ln>
        </p:spPr>
      </p:sp>
      <p:sp>
        <p:nvSpPr>
          <p:cNvPr id="17" name="Shape 14"/>
          <p:cNvSpPr/>
          <p:nvPr/>
        </p:nvSpPr>
        <p:spPr>
          <a:xfrm>
            <a:off x="6007608" y="1965960"/>
            <a:ext cx="50292" cy="338328"/>
          </a:xfrm>
          <a:prstGeom prst="rect">
            <a:avLst/>
          </a:prstGeom>
          <a:solidFill>
            <a:srgbClr val="52769F"/>
          </a:solidFill>
          <a:ln w="12700">
            <a:solidFill>
              <a:srgbClr val="52769F"/>
            </a:solidFill>
            <a:prstDash val="solid"/>
          </a:ln>
        </p:spPr>
      </p:sp>
      <p:sp>
        <p:nvSpPr>
          <p:cNvPr id="18" name="Text 15"/>
          <p:cNvSpPr/>
          <p:nvPr/>
        </p:nvSpPr>
        <p:spPr>
          <a:xfrm>
            <a:off x="6208776" y="192024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SPATIAL DESIGN</a:t>
            </a:r>
            <a:endParaRPr lang="en-US" sz="1260" dirty="0"/>
          </a:p>
        </p:txBody>
      </p:sp>
      <p:sp>
        <p:nvSpPr>
          <p:cNvPr id="19" name="Text 16"/>
          <p:cNvSpPr/>
          <p:nvPr/>
        </p:nvSpPr>
        <p:spPr>
          <a:xfrm>
            <a:off x="6208776" y="228600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Canopy-inspired headboard, blush silk textures and moonlit wall details.</a:t>
            </a:r>
            <a:endParaRPr lang="en-US" sz="1190" dirty="0"/>
          </a:p>
        </p:txBody>
      </p:sp>
      <p:sp>
        <p:nvSpPr>
          <p:cNvPr id="20" name="Text 17"/>
          <p:cNvSpPr/>
          <p:nvPr/>
        </p:nvSpPr>
        <p:spPr>
          <a:xfrm>
            <a:off x="6208776" y="264261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A small built-in wardrobe and private reading corner are part of the suite.</a:t>
            </a:r>
            <a:endParaRPr lang="en-US" sz="1190" dirty="0"/>
          </a:p>
        </p:txBody>
      </p:sp>
      <p:sp>
        <p:nvSpPr>
          <p:cNvPr id="21" name="Shape 18"/>
          <p:cNvSpPr/>
          <p:nvPr/>
        </p:nvSpPr>
        <p:spPr>
          <a:xfrm>
            <a:off x="5788152" y="3182112"/>
            <a:ext cx="5815584" cy="1344168"/>
          </a:xfrm>
          <a:prstGeom prst="roundRect">
            <a:avLst>
              <a:gd name="adj" fmla="val 7483"/>
            </a:avLst>
          </a:prstGeom>
          <a:solidFill>
            <a:srgbClr val="FFFCFE"/>
          </a:solidFill>
          <a:ln w="10160">
            <a:solidFill>
              <a:srgbClr val="E8D8E6"/>
            </a:solidFill>
            <a:prstDash val="solid"/>
          </a:ln>
        </p:spPr>
      </p:sp>
      <p:sp>
        <p:nvSpPr>
          <p:cNvPr id="22" name="Shape 19"/>
          <p:cNvSpPr/>
          <p:nvPr/>
        </p:nvSpPr>
        <p:spPr>
          <a:xfrm>
            <a:off x="6007608" y="3429000"/>
            <a:ext cx="50292" cy="338328"/>
          </a:xfrm>
          <a:prstGeom prst="rect">
            <a:avLst/>
          </a:prstGeom>
          <a:solidFill>
            <a:srgbClr val="52769F"/>
          </a:solidFill>
          <a:ln w="12700">
            <a:solidFill>
              <a:srgbClr val="52769F"/>
            </a:solidFill>
            <a:prstDash val="solid"/>
          </a:ln>
        </p:spPr>
      </p:sp>
      <p:sp>
        <p:nvSpPr>
          <p:cNvPr id="23" name="Text 20"/>
          <p:cNvSpPr/>
          <p:nvPr/>
        </p:nvSpPr>
        <p:spPr>
          <a:xfrm>
            <a:off x="6208776" y="338328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EQUIPMENT &amp; FIT-OUT</a:t>
            </a:r>
            <a:endParaRPr lang="en-US" sz="1260" dirty="0"/>
          </a:p>
        </p:txBody>
      </p:sp>
      <p:sp>
        <p:nvSpPr>
          <p:cNvPr id="24" name="Text 21"/>
          <p:cNvSpPr/>
          <p:nvPr/>
        </p:nvSpPr>
        <p:spPr>
          <a:xfrm>
            <a:off x="6208776" y="374904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Premium bed, compact wardrobe and personal bedside console</a:t>
            </a:r>
            <a:endParaRPr lang="en-US" sz="1190" dirty="0"/>
          </a:p>
        </p:txBody>
      </p:sp>
      <p:sp>
        <p:nvSpPr>
          <p:cNvPr id="25" name="Text 22"/>
          <p:cNvSpPr/>
          <p:nvPr/>
        </p:nvSpPr>
        <p:spPr>
          <a:xfrm>
            <a:off x="6208776" y="410565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Massage chair, soundscape speakers and motorized blackout drapes</a:t>
            </a:r>
            <a:endParaRPr lang="en-US" sz="1190" dirty="0"/>
          </a:p>
        </p:txBody>
      </p:sp>
      <p:sp>
        <p:nvSpPr>
          <p:cNvPr id="26" name="Shape 23"/>
          <p:cNvSpPr/>
          <p:nvPr/>
        </p:nvSpPr>
        <p:spPr>
          <a:xfrm>
            <a:off x="5788152" y="4645152"/>
            <a:ext cx="5815584" cy="1344168"/>
          </a:xfrm>
          <a:prstGeom prst="roundRect">
            <a:avLst>
              <a:gd name="adj" fmla="val 7483"/>
            </a:avLst>
          </a:prstGeom>
          <a:solidFill>
            <a:srgbClr val="F4E8F8"/>
          </a:solidFill>
          <a:ln w="10160">
            <a:solidFill>
              <a:srgbClr val="E8D8E6"/>
            </a:solidFill>
            <a:prstDash val="solid"/>
          </a:ln>
        </p:spPr>
      </p:sp>
      <p:sp>
        <p:nvSpPr>
          <p:cNvPr id="27" name="Shape 24"/>
          <p:cNvSpPr/>
          <p:nvPr/>
        </p:nvSpPr>
        <p:spPr>
          <a:xfrm>
            <a:off x="6007608" y="4892040"/>
            <a:ext cx="50292" cy="338328"/>
          </a:xfrm>
          <a:prstGeom prst="rect">
            <a:avLst/>
          </a:prstGeom>
          <a:solidFill>
            <a:srgbClr val="52769F"/>
          </a:solidFill>
          <a:ln w="12700">
            <a:solidFill>
              <a:srgbClr val="52769F"/>
            </a:solidFill>
            <a:prstDash val="solid"/>
          </a:ln>
        </p:spPr>
      </p:sp>
      <p:sp>
        <p:nvSpPr>
          <p:cNvPr id="28" name="Text 25"/>
          <p:cNvSpPr/>
          <p:nvPr/>
        </p:nvSpPr>
        <p:spPr>
          <a:xfrm>
            <a:off x="6208776" y="484632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52769F"/>
                </a:solidFill>
                <a:latin typeface="Aptos" pitchFamily="34" charset="0"/>
                <a:ea typeface="Aptos" pitchFamily="34" charset="-122"/>
                <a:cs typeface="Aptos" pitchFamily="34" charset="-120"/>
              </a:rPr>
              <a:t>AI &amp; ROBOTICS</a:t>
            </a:r>
            <a:endParaRPr lang="en-US" sz="1260" dirty="0"/>
          </a:p>
        </p:txBody>
      </p:sp>
      <p:sp>
        <p:nvSpPr>
          <p:cNvPr id="29" name="Text 26"/>
          <p:cNvSpPr/>
          <p:nvPr/>
        </p:nvSpPr>
        <p:spPr>
          <a:xfrm>
            <a:off x="6208776" y="521208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Visible bedside AI sleep-and-comfort dashboard</a:t>
            </a:r>
            <a:endParaRPr lang="en-US" sz="1190" dirty="0"/>
          </a:p>
        </p:txBody>
      </p:sp>
      <p:sp>
        <p:nvSpPr>
          <p:cNvPr id="30" name="Text 27"/>
          <p:cNvSpPr/>
          <p:nvPr/>
        </p:nvSpPr>
        <p:spPr>
          <a:xfrm>
            <a:off x="6208776" y="556869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Circadian lighting, climate scenes and optional sleep-environment sensing</a:t>
            </a:r>
            <a:endParaRPr lang="en-US" sz="1190" dirty="0"/>
          </a:p>
        </p:txBody>
      </p:sp>
      <p:sp>
        <p:nvSpPr>
          <p:cNvPr id="31" name="Shape 28"/>
          <p:cNvSpPr/>
          <p:nvPr/>
        </p:nvSpPr>
        <p:spPr>
          <a:xfrm>
            <a:off x="5788152" y="6199632"/>
            <a:ext cx="5815584" cy="201168"/>
          </a:xfrm>
          <a:prstGeom prst="roundRect">
            <a:avLst>
              <a:gd name="adj" fmla="val 13636"/>
            </a:avLst>
          </a:prstGeom>
          <a:solidFill>
            <a:srgbClr val="FBF6FA"/>
          </a:solidFill>
          <a:ln w="10160">
            <a:solidFill>
              <a:srgbClr val="FBF6FA"/>
            </a:solidFill>
            <a:prstDash val="solid"/>
          </a:ln>
        </p:spPr>
      </p:sp>
      <p:sp>
        <p:nvSpPr>
          <p:cNvPr id="32" name="Text 29"/>
          <p:cNvSpPr/>
          <p:nvPr/>
        </p:nvSpPr>
        <p:spPr>
          <a:xfrm>
            <a:off x="5961888" y="6199632"/>
            <a:ext cx="5413248" cy="182880"/>
          </a:xfrm>
          <a:prstGeom prst="rect">
            <a:avLst/>
          </a:prstGeom>
          <a:noFill/>
          <a:ln/>
        </p:spPr>
        <p:txBody>
          <a:bodyPr wrap="square" lIns="0" tIns="0" rIns="0" bIns="0" rtlCol="0" anchor="ctr">
            <a:normAutofit/>
          </a:bodyPr>
          <a:lstStyle/>
          <a:p>
            <a:pPr algn="l" indent="0" marL="0">
              <a:buNone/>
            </a:pPr>
            <a:r>
              <a:rPr lang="en-US" sz="870" spc="75" kern="0" dirty="0">
                <a:solidFill>
                  <a:srgbClr val="927F96"/>
                </a:solidFill>
                <a:latin typeface="Aptos" pitchFamily="34" charset="0"/>
                <a:ea typeface="Aptos" pitchFamily="34" charset="-122"/>
                <a:cs typeface="Aptos" pitchFamily="34" charset="-120"/>
              </a:rPr>
              <a:t>09 / BEDROOM    /    PRIVATE LEVEL</a:t>
            </a:r>
            <a:endParaRPr lang="en-US" sz="87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BF6FA"/>
        </a:solidFill>
      </p:bgPr>
    </p:bg>
    <p:spTree>
      <p:nvGrpSpPr>
        <p:cNvPr id="1" name=""/>
        <p:cNvGrpSpPr/>
        <p:nvPr/>
      </p:nvGrpSpPr>
      <p:grpSpPr>
        <a:xfrm>
          <a:off x="0" y="0"/>
          <a:ext cx="0" cy="0"/>
          <a:chOff x="0" y="0"/>
          <a:chExt cx="0" cy="0"/>
        </a:xfrm>
      </p:grpSpPr>
      <p:sp>
        <p:nvSpPr>
          <p:cNvPr id="2" name="Shape 0"/>
          <p:cNvSpPr/>
          <p:nvPr/>
        </p:nvSpPr>
        <p:spPr>
          <a:xfrm>
            <a:off x="0" y="0"/>
            <a:ext cx="12191695" cy="51206"/>
          </a:xfrm>
          <a:prstGeom prst="rect">
            <a:avLst/>
          </a:prstGeom>
          <a:solidFill>
            <a:srgbClr val="AF718F"/>
          </a:solidFill>
          <a:ln w="12700">
            <a:solidFill>
              <a:srgbClr val="AF718F"/>
            </a:solidFill>
            <a:prstDash val="solid"/>
          </a:ln>
        </p:spPr>
      </p:sp>
      <p:sp>
        <p:nvSpPr>
          <p:cNvPr id="3" name="Text 1"/>
          <p:cNvSpPr/>
          <p:nvPr/>
        </p:nvSpPr>
        <p:spPr>
          <a:xfrm>
            <a:off x="484632" y="201168"/>
            <a:ext cx="4206240" cy="256032"/>
          </a:xfrm>
          <a:prstGeom prst="rect">
            <a:avLst/>
          </a:prstGeom>
          <a:noFill/>
          <a:ln/>
        </p:spPr>
        <p:txBody>
          <a:bodyPr wrap="square" lIns="0" tIns="0" rIns="0" bIns="0" rtlCol="0" anchor="ctr">
            <a:normAutofit/>
          </a:bodyPr>
          <a:lstStyle/>
          <a:p>
            <a:pPr algn="l" indent="0" marL="0">
              <a:buNone/>
            </a:pPr>
            <a:r>
              <a:rPr lang="en-US" sz="1000" b="1" spc="120" kern="0" dirty="0">
                <a:solidFill>
                  <a:srgbClr val="AF718F"/>
                </a:solidFill>
                <a:latin typeface="Aptos" pitchFamily="34" charset="0"/>
                <a:ea typeface="Aptos" pitchFamily="34" charset="-122"/>
                <a:cs typeface="Aptos" pitchFamily="34" charset="-120"/>
              </a:rPr>
              <a:t>✧ THE OLYMPIAN SKY PALACE</a:t>
            </a:r>
            <a:endParaRPr lang="en-US" sz="1000" dirty="0"/>
          </a:p>
        </p:txBody>
      </p:sp>
      <p:sp>
        <p:nvSpPr>
          <p:cNvPr id="4" name="Text 2"/>
          <p:cNvSpPr/>
          <p:nvPr/>
        </p:nvSpPr>
        <p:spPr>
          <a:xfrm>
            <a:off x="9253728" y="201168"/>
            <a:ext cx="2468880" cy="237744"/>
          </a:xfrm>
          <a:prstGeom prst="rect">
            <a:avLst/>
          </a:prstGeom>
          <a:noFill/>
          <a:ln/>
        </p:spPr>
        <p:txBody>
          <a:bodyPr wrap="square" lIns="0" tIns="0" rIns="0" bIns="0" rtlCol="0" anchor="ctr">
            <a:normAutofit/>
          </a:bodyPr>
          <a:lstStyle/>
          <a:p>
            <a:pPr algn="r" indent="0" marL="0">
              <a:buNone/>
            </a:pPr>
            <a:r>
              <a:rPr lang="en-US" sz="900" spc="100" kern="0" dirty="0">
                <a:solidFill>
                  <a:srgbClr val="786A7C"/>
                </a:solidFill>
                <a:latin typeface="Aptos" pitchFamily="34" charset="0"/>
                <a:ea typeface="Aptos" pitchFamily="34" charset="-122"/>
                <a:cs typeface="Aptos" pitchFamily="34" charset="-120"/>
              </a:rPr>
              <a:t>PRIVATE LEVEL / 10 / SPA</a:t>
            </a:r>
            <a:endParaRPr lang="en-US" sz="900" dirty="0"/>
          </a:p>
        </p:txBody>
      </p:sp>
      <p:sp>
        <p:nvSpPr>
          <p:cNvPr id="5" name="Shape 3"/>
          <p:cNvSpPr/>
          <p:nvPr/>
        </p:nvSpPr>
        <p:spPr>
          <a:xfrm>
            <a:off x="484632" y="6524244"/>
            <a:ext cx="11219688" cy="0"/>
          </a:xfrm>
          <a:prstGeom prst="line">
            <a:avLst/>
          </a:prstGeom>
          <a:noFill/>
          <a:ln w="8890">
            <a:solidFill>
              <a:srgbClr val="E8D8E6"/>
            </a:solidFill>
            <a:prstDash val="solid"/>
          </a:ln>
        </p:spPr>
      </p:sp>
      <p:sp>
        <p:nvSpPr>
          <p:cNvPr id="6" name="Text 4"/>
          <p:cNvSpPr/>
          <p:nvPr/>
        </p:nvSpPr>
        <p:spPr>
          <a:xfrm>
            <a:off x="484632" y="6556248"/>
            <a:ext cx="5486400" cy="155448"/>
          </a:xfrm>
          <a:prstGeom prst="rect">
            <a:avLst/>
          </a:prstGeom>
          <a:noFill/>
          <a:ln/>
        </p:spPr>
        <p:txBody>
          <a:bodyPr wrap="square" lIns="0" tIns="0" rIns="0" bIns="0" rtlCol="0" anchor="ctr">
            <a:normAutofit/>
          </a:bodyPr>
          <a:lstStyle/>
          <a:p>
            <a:pPr algn="l" indent="0" marL="0">
              <a:buNone/>
            </a:pPr>
            <a:r>
              <a:rPr lang="en-US" sz="780" spc="50" kern="0" dirty="0">
                <a:solidFill>
                  <a:srgbClr val="927F96"/>
                </a:solidFill>
                <a:latin typeface="Aptos" pitchFamily="34" charset="0"/>
                <a:ea typeface="Aptos" pitchFamily="34" charset="-122"/>
                <a:cs typeface="Aptos" pitchFamily="34" charset="-120"/>
              </a:rPr>
              <a:t>THE PRINCESS EDITION   •   AI + ROBOTICS + SOLAR</a:t>
            </a:r>
            <a:endParaRPr lang="en-US" sz="780" dirty="0"/>
          </a:p>
        </p:txBody>
      </p:sp>
      <p:sp>
        <p:nvSpPr>
          <p:cNvPr id="7" name="Text 5"/>
          <p:cNvSpPr/>
          <p:nvPr/>
        </p:nvSpPr>
        <p:spPr>
          <a:xfrm>
            <a:off x="10625328" y="6556248"/>
            <a:ext cx="1051560" cy="155448"/>
          </a:xfrm>
          <a:prstGeom prst="rect">
            <a:avLst/>
          </a:prstGeom>
          <a:noFill/>
          <a:ln/>
        </p:spPr>
        <p:txBody>
          <a:bodyPr wrap="square" lIns="0" tIns="0" rIns="0" bIns="0" rtlCol="0" anchor="ctr">
            <a:normAutofit/>
          </a:bodyPr>
          <a:lstStyle/>
          <a:p>
            <a:pPr algn="r" indent="0" marL="0">
              <a:buNone/>
            </a:pPr>
            <a:r>
              <a:rPr lang="en-US" sz="800" dirty="0">
                <a:solidFill>
                  <a:srgbClr val="927F96"/>
                </a:solidFill>
                <a:latin typeface="Aptos" pitchFamily="34" charset="0"/>
                <a:ea typeface="Aptos" pitchFamily="34" charset="-122"/>
                <a:cs typeface="Aptos" pitchFamily="34" charset="-120"/>
              </a:rPr>
              <a:t>15  /  27</a:t>
            </a:r>
            <a:endParaRPr lang="en-US" sz="800" dirty="0"/>
          </a:p>
        </p:txBody>
      </p:sp>
      <p:sp>
        <p:nvSpPr>
          <p:cNvPr id="8" name="Text 6"/>
          <p:cNvSpPr/>
          <p:nvPr/>
        </p:nvSpPr>
        <p:spPr>
          <a:xfrm>
            <a:off x="530352" y="612648"/>
            <a:ext cx="7955280" cy="557784"/>
          </a:xfrm>
          <a:prstGeom prst="rect">
            <a:avLst/>
          </a:prstGeom>
          <a:noFill/>
          <a:ln/>
        </p:spPr>
        <p:txBody>
          <a:bodyPr wrap="square" lIns="0" tIns="0" rIns="0" bIns="0" rtlCol="0" anchor="ctr">
            <a:normAutofit/>
          </a:bodyPr>
          <a:lstStyle/>
          <a:p>
            <a:pPr algn="l" indent="0" marL="0">
              <a:buNone/>
            </a:pPr>
            <a:r>
              <a:rPr lang="en-US" sz="3400" dirty="0">
                <a:solidFill>
                  <a:srgbClr val="84456A"/>
                </a:solidFill>
                <a:latin typeface="Georgia" pitchFamily="34" charset="0"/>
                <a:ea typeface="Georgia" pitchFamily="34" charset="-122"/>
                <a:cs typeface="Georgia" pitchFamily="34" charset="-120"/>
              </a:rPr>
              <a:t>Moon Bath</a:t>
            </a:r>
            <a:endParaRPr lang="en-US" sz="3400" dirty="0"/>
          </a:p>
        </p:txBody>
      </p:sp>
      <p:sp>
        <p:nvSpPr>
          <p:cNvPr id="9" name="Text 7"/>
          <p:cNvSpPr/>
          <p:nvPr/>
        </p:nvSpPr>
        <p:spPr>
          <a:xfrm>
            <a:off x="548640" y="1243584"/>
            <a:ext cx="9875520" cy="310896"/>
          </a:xfrm>
          <a:prstGeom prst="rect">
            <a:avLst/>
          </a:prstGeom>
          <a:noFill/>
          <a:ln/>
        </p:spPr>
        <p:txBody>
          <a:bodyPr wrap="square" lIns="0" tIns="0" rIns="0" bIns="0" rtlCol="0" anchor="ctr">
            <a:normAutofit/>
          </a:bodyPr>
          <a:lstStyle/>
          <a:p>
            <a:pPr algn="l" indent="0" marL="0">
              <a:buNone/>
            </a:pPr>
            <a:r>
              <a:rPr lang="en-US" sz="1410" dirty="0">
                <a:solidFill>
                  <a:srgbClr val="786A7C"/>
                </a:solidFill>
                <a:latin typeface="Aptos" pitchFamily="34" charset="0"/>
                <a:ea typeface="Aptos" pitchFamily="34" charset="-122"/>
                <a:cs typeface="Aptos" pitchFamily="34" charset="-120"/>
              </a:rPr>
              <a:t>A private ritual of restoration</a:t>
            </a:r>
            <a:endParaRPr lang="en-US" sz="1410" dirty="0"/>
          </a:p>
        </p:txBody>
      </p:sp>
      <p:sp>
        <p:nvSpPr>
          <p:cNvPr id="10" name="Shape 8"/>
          <p:cNvSpPr/>
          <p:nvPr/>
        </p:nvSpPr>
        <p:spPr>
          <a:xfrm>
            <a:off x="521208" y="1728216"/>
            <a:ext cx="5056632" cy="4288536"/>
          </a:xfrm>
          <a:prstGeom prst="roundRect">
            <a:avLst>
              <a:gd name="adj" fmla="val 2132"/>
            </a:avLst>
          </a:prstGeom>
          <a:solidFill>
            <a:srgbClr val="FFFCFE"/>
          </a:solidFill>
          <a:ln w="10160">
            <a:solidFill>
              <a:srgbClr val="E8D8E6"/>
            </a:solidFill>
            <a:prstDash val="solid"/>
          </a:ln>
        </p:spPr>
      </p:sp>
      <p:pic>
        <p:nvPicPr>
          <p:cNvPr id="11" name="Image 0" descr="/mnt/data/palace_room_visuals/Moon_Bath.jpg">    </p:cNvPr>
          <p:cNvPicPr>
            <a:picLocks noChangeAspect="1"/>
          </p:cNvPicPr>
          <p:nvPr/>
        </p:nvPicPr>
        <p:blipFill>
          <a:blip r:embed="rId1"/>
          <a:stretch>
            <a:fillRect/>
          </a:stretch>
        </p:blipFill>
        <p:spPr>
          <a:xfrm>
            <a:off x="630936" y="1837944"/>
            <a:ext cx="4837176" cy="2551176"/>
          </a:xfrm>
          <a:prstGeom prst="rect">
            <a:avLst/>
          </a:prstGeom>
        </p:spPr>
      </p:pic>
      <p:sp>
        <p:nvSpPr>
          <p:cNvPr id="12" name="Shape 9"/>
          <p:cNvSpPr/>
          <p:nvPr/>
        </p:nvSpPr>
        <p:spPr>
          <a:xfrm>
            <a:off x="640080" y="4379976"/>
            <a:ext cx="4809744" cy="36576"/>
          </a:xfrm>
          <a:prstGeom prst="rect">
            <a:avLst/>
          </a:prstGeom>
          <a:solidFill>
            <a:srgbClr val="AF718F"/>
          </a:solidFill>
          <a:ln w="12700">
            <a:solidFill>
              <a:srgbClr val="AF718F"/>
            </a:solidFill>
            <a:prstDash val="solid"/>
          </a:ln>
        </p:spPr>
      </p:sp>
      <p:sp>
        <p:nvSpPr>
          <p:cNvPr id="13" name="Text 10"/>
          <p:cNvSpPr/>
          <p:nvPr/>
        </p:nvSpPr>
        <p:spPr>
          <a:xfrm>
            <a:off x="777240" y="4626864"/>
            <a:ext cx="4462272" cy="210312"/>
          </a:xfrm>
          <a:prstGeom prst="rect">
            <a:avLst/>
          </a:prstGeom>
          <a:noFill/>
          <a:ln/>
        </p:spPr>
        <p:txBody>
          <a:bodyPr wrap="square" lIns="0" tIns="0" rIns="0" bIns="0" rtlCol="0" anchor="ctr">
            <a:normAutofit/>
          </a:bodyPr>
          <a:lstStyle/>
          <a:p>
            <a:pPr algn="l" indent="0" marL="0">
              <a:buNone/>
            </a:pPr>
            <a:r>
              <a:rPr lang="en-US" sz="1010" b="1" spc="100" kern="0" dirty="0">
                <a:solidFill>
                  <a:srgbClr val="AF718F"/>
                </a:solidFill>
                <a:latin typeface="Aptos" pitchFamily="34" charset="0"/>
                <a:ea typeface="Aptos" pitchFamily="34" charset="-122"/>
                <a:cs typeface="Aptos" pitchFamily="34" charset="-120"/>
              </a:rPr>
              <a:t>NAME &amp; INSPIRATION</a:t>
            </a:r>
            <a:endParaRPr lang="en-US" sz="1010" dirty="0"/>
          </a:p>
        </p:txBody>
      </p:sp>
      <p:sp>
        <p:nvSpPr>
          <p:cNvPr id="14" name="Text 11"/>
          <p:cNvSpPr/>
          <p:nvPr/>
        </p:nvSpPr>
        <p:spPr>
          <a:xfrm>
            <a:off x="777240" y="4910328"/>
            <a:ext cx="4462272" cy="283464"/>
          </a:xfrm>
          <a:prstGeom prst="rect">
            <a:avLst/>
          </a:prstGeom>
          <a:noFill/>
          <a:ln/>
        </p:spPr>
        <p:txBody>
          <a:bodyPr wrap="square" lIns="0" tIns="0" rIns="0" bIns="0" rtlCol="0" anchor="ctr">
            <a:normAutofit/>
          </a:bodyPr>
          <a:lstStyle/>
          <a:p>
            <a:pPr algn="l" indent="0" marL="0">
              <a:buNone/>
            </a:pPr>
            <a:r>
              <a:rPr lang="en-US" sz="1320" dirty="0">
                <a:solidFill>
                  <a:srgbClr val="382B42"/>
                </a:solidFill>
                <a:latin typeface="Georgia" pitchFamily="34" charset="0"/>
                <a:ea typeface="Georgia" pitchFamily="34" charset="-122"/>
                <a:cs typeface="Georgia" pitchFamily="34" charset="-120"/>
              </a:rPr>
              <a:t>Lunar reflection · stillness and renewal</a:t>
            </a:r>
            <a:endParaRPr lang="en-US" sz="1320" dirty="0"/>
          </a:p>
        </p:txBody>
      </p:sp>
      <p:sp>
        <p:nvSpPr>
          <p:cNvPr id="15" name="Text 12"/>
          <p:cNvSpPr/>
          <p:nvPr/>
        </p:nvSpPr>
        <p:spPr>
          <a:xfrm>
            <a:off x="777240" y="5276088"/>
            <a:ext cx="4425696" cy="521208"/>
          </a:xfrm>
          <a:prstGeom prst="rect">
            <a:avLst/>
          </a:prstGeom>
          <a:noFill/>
          <a:ln/>
        </p:spPr>
        <p:txBody>
          <a:bodyPr wrap="square" lIns="0" tIns="0" rIns="0" bIns="0" rtlCol="0" anchor="t">
            <a:normAutofit/>
          </a:bodyPr>
          <a:lstStyle/>
          <a:p>
            <a:pPr algn="l" indent="0" marL="0">
              <a:buNone/>
            </a:pPr>
            <a:r>
              <a:rPr lang="en-US" sz="1260" i="1" dirty="0">
                <a:solidFill>
                  <a:srgbClr val="786A7C"/>
                </a:solidFill>
                <a:latin typeface="Aptos" pitchFamily="34" charset="0"/>
                <a:ea typeface="Aptos" pitchFamily="34" charset="-122"/>
                <a:cs typeface="Aptos" pitchFamily="34" charset="-120"/>
              </a:rPr>
              <a:t>A luminous sanctuary with practical comfort hidden behind the magic.</a:t>
            </a:r>
            <a:endParaRPr lang="en-US" sz="1260" dirty="0"/>
          </a:p>
        </p:txBody>
      </p:sp>
      <p:sp>
        <p:nvSpPr>
          <p:cNvPr id="16" name="Shape 13"/>
          <p:cNvSpPr/>
          <p:nvPr/>
        </p:nvSpPr>
        <p:spPr>
          <a:xfrm>
            <a:off x="5788152" y="1719072"/>
            <a:ext cx="5815584" cy="1344168"/>
          </a:xfrm>
          <a:prstGeom prst="roundRect">
            <a:avLst>
              <a:gd name="adj" fmla="val 7483"/>
            </a:avLst>
          </a:prstGeom>
          <a:solidFill>
            <a:srgbClr val="FFFCFE"/>
          </a:solidFill>
          <a:ln w="10160">
            <a:solidFill>
              <a:srgbClr val="E8D8E6"/>
            </a:solidFill>
            <a:prstDash val="solid"/>
          </a:ln>
        </p:spPr>
      </p:sp>
      <p:sp>
        <p:nvSpPr>
          <p:cNvPr id="17" name="Shape 14"/>
          <p:cNvSpPr/>
          <p:nvPr/>
        </p:nvSpPr>
        <p:spPr>
          <a:xfrm>
            <a:off x="6007608" y="1965960"/>
            <a:ext cx="50292" cy="338328"/>
          </a:xfrm>
          <a:prstGeom prst="rect">
            <a:avLst/>
          </a:prstGeom>
          <a:solidFill>
            <a:srgbClr val="AF718F"/>
          </a:solidFill>
          <a:ln w="12700">
            <a:solidFill>
              <a:srgbClr val="AF718F"/>
            </a:solidFill>
            <a:prstDash val="solid"/>
          </a:ln>
        </p:spPr>
      </p:sp>
      <p:sp>
        <p:nvSpPr>
          <p:cNvPr id="18" name="Text 15"/>
          <p:cNvSpPr/>
          <p:nvPr/>
        </p:nvSpPr>
        <p:spPr>
          <a:xfrm>
            <a:off x="6208776" y="192024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SPATIAL DESIGN</a:t>
            </a:r>
            <a:endParaRPr lang="en-US" sz="1260" dirty="0"/>
          </a:p>
        </p:txBody>
      </p:sp>
      <p:sp>
        <p:nvSpPr>
          <p:cNvPr id="19" name="Text 16"/>
          <p:cNvSpPr/>
          <p:nvPr/>
        </p:nvSpPr>
        <p:spPr>
          <a:xfrm>
            <a:off x="6208776" y="228600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Freestanding soaking tub, pale stone slabs and softly glowing niches.</a:t>
            </a:r>
            <a:endParaRPr lang="en-US" sz="1190" dirty="0"/>
          </a:p>
        </p:txBody>
      </p:sp>
      <p:sp>
        <p:nvSpPr>
          <p:cNvPr id="20" name="Text 17"/>
          <p:cNvSpPr/>
          <p:nvPr/>
        </p:nvSpPr>
        <p:spPr>
          <a:xfrm>
            <a:off x="6208776" y="264261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Privacy glass and arched reflections connect the room to the skyline.</a:t>
            </a:r>
            <a:endParaRPr lang="en-US" sz="1190" dirty="0"/>
          </a:p>
        </p:txBody>
      </p:sp>
      <p:sp>
        <p:nvSpPr>
          <p:cNvPr id="21" name="Shape 18"/>
          <p:cNvSpPr/>
          <p:nvPr/>
        </p:nvSpPr>
        <p:spPr>
          <a:xfrm>
            <a:off x="5788152" y="3182112"/>
            <a:ext cx="5815584" cy="1344168"/>
          </a:xfrm>
          <a:prstGeom prst="roundRect">
            <a:avLst>
              <a:gd name="adj" fmla="val 7483"/>
            </a:avLst>
          </a:prstGeom>
          <a:solidFill>
            <a:srgbClr val="FFFCFE"/>
          </a:solidFill>
          <a:ln w="10160">
            <a:solidFill>
              <a:srgbClr val="E8D8E6"/>
            </a:solidFill>
            <a:prstDash val="solid"/>
          </a:ln>
        </p:spPr>
      </p:sp>
      <p:sp>
        <p:nvSpPr>
          <p:cNvPr id="22" name="Shape 19"/>
          <p:cNvSpPr/>
          <p:nvPr/>
        </p:nvSpPr>
        <p:spPr>
          <a:xfrm>
            <a:off x="6007608" y="3429000"/>
            <a:ext cx="50292" cy="338328"/>
          </a:xfrm>
          <a:prstGeom prst="rect">
            <a:avLst/>
          </a:prstGeom>
          <a:solidFill>
            <a:srgbClr val="AF718F"/>
          </a:solidFill>
          <a:ln w="12700">
            <a:solidFill>
              <a:srgbClr val="AF718F"/>
            </a:solidFill>
            <a:prstDash val="solid"/>
          </a:ln>
        </p:spPr>
      </p:sp>
      <p:sp>
        <p:nvSpPr>
          <p:cNvPr id="23" name="Text 20"/>
          <p:cNvSpPr/>
          <p:nvPr/>
        </p:nvSpPr>
        <p:spPr>
          <a:xfrm>
            <a:off x="6208776" y="338328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EQUIPMENT &amp; FIT-OUT</a:t>
            </a:r>
            <a:endParaRPr lang="en-US" sz="1260" dirty="0"/>
          </a:p>
        </p:txBody>
      </p:sp>
      <p:sp>
        <p:nvSpPr>
          <p:cNvPr id="24" name="Text 21"/>
          <p:cNvSpPr/>
          <p:nvPr/>
        </p:nvSpPr>
        <p:spPr>
          <a:xfrm>
            <a:off x="6208776" y="374904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Smart soaking tub, rainfall shower and heated towel cabinet</a:t>
            </a:r>
            <a:endParaRPr lang="en-US" sz="1190" dirty="0"/>
          </a:p>
        </p:txBody>
      </p:sp>
      <p:sp>
        <p:nvSpPr>
          <p:cNvPr id="25" name="Text 22"/>
          <p:cNvSpPr/>
          <p:nvPr/>
        </p:nvSpPr>
        <p:spPr>
          <a:xfrm>
            <a:off x="6208776" y="410565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Humidity-resistant speakers, radiant floor and anti-slip surfaces</a:t>
            </a:r>
            <a:endParaRPr lang="en-US" sz="1190" dirty="0"/>
          </a:p>
        </p:txBody>
      </p:sp>
      <p:sp>
        <p:nvSpPr>
          <p:cNvPr id="26" name="Shape 23"/>
          <p:cNvSpPr/>
          <p:nvPr/>
        </p:nvSpPr>
        <p:spPr>
          <a:xfrm>
            <a:off x="5788152" y="4645152"/>
            <a:ext cx="5815584" cy="1344168"/>
          </a:xfrm>
          <a:prstGeom prst="roundRect">
            <a:avLst>
              <a:gd name="adj" fmla="val 7483"/>
            </a:avLst>
          </a:prstGeom>
          <a:solidFill>
            <a:srgbClr val="F4E8F8"/>
          </a:solidFill>
          <a:ln w="10160">
            <a:solidFill>
              <a:srgbClr val="E8D8E6"/>
            </a:solidFill>
            <a:prstDash val="solid"/>
          </a:ln>
        </p:spPr>
      </p:sp>
      <p:sp>
        <p:nvSpPr>
          <p:cNvPr id="27" name="Shape 24"/>
          <p:cNvSpPr/>
          <p:nvPr/>
        </p:nvSpPr>
        <p:spPr>
          <a:xfrm>
            <a:off x="6007608" y="4892040"/>
            <a:ext cx="50292" cy="338328"/>
          </a:xfrm>
          <a:prstGeom prst="rect">
            <a:avLst/>
          </a:prstGeom>
          <a:solidFill>
            <a:srgbClr val="52769F"/>
          </a:solidFill>
          <a:ln w="12700">
            <a:solidFill>
              <a:srgbClr val="52769F"/>
            </a:solidFill>
            <a:prstDash val="solid"/>
          </a:ln>
        </p:spPr>
      </p:sp>
      <p:sp>
        <p:nvSpPr>
          <p:cNvPr id="28" name="Text 25"/>
          <p:cNvSpPr/>
          <p:nvPr/>
        </p:nvSpPr>
        <p:spPr>
          <a:xfrm>
            <a:off x="6208776" y="484632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52769F"/>
                </a:solidFill>
                <a:latin typeface="Aptos" pitchFamily="34" charset="0"/>
                <a:ea typeface="Aptos" pitchFamily="34" charset="-122"/>
                <a:cs typeface="Aptos" pitchFamily="34" charset="-120"/>
              </a:rPr>
              <a:t>AI &amp; ROBOTICS</a:t>
            </a:r>
            <a:endParaRPr lang="en-US" sz="1260" dirty="0"/>
          </a:p>
        </p:txBody>
      </p:sp>
      <p:sp>
        <p:nvSpPr>
          <p:cNvPr id="29" name="Text 26"/>
          <p:cNvSpPr/>
          <p:nvPr/>
        </p:nvSpPr>
        <p:spPr>
          <a:xfrm>
            <a:off x="6208776" y="521208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Preset water-temperature controls and energy-aware bath filling</a:t>
            </a:r>
            <a:endParaRPr lang="en-US" sz="1190" dirty="0"/>
          </a:p>
        </p:txBody>
      </p:sp>
      <p:sp>
        <p:nvSpPr>
          <p:cNvPr id="30" name="Text 27"/>
          <p:cNvSpPr/>
          <p:nvPr/>
        </p:nvSpPr>
        <p:spPr>
          <a:xfrm>
            <a:off x="6208776" y="556869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Humidity extraction, leak monitoring and low-light night guidance</a:t>
            </a:r>
            <a:endParaRPr lang="en-US" sz="1190" dirty="0"/>
          </a:p>
        </p:txBody>
      </p:sp>
      <p:sp>
        <p:nvSpPr>
          <p:cNvPr id="31" name="Shape 28"/>
          <p:cNvSpPr/>
          <p:nvPr/>
        </p:nvSpPr>
        <p:spPr>
          <a:xfrm>
            <a:off x="5788152" y="6199632"/>
            <a:ext cx="5815584" cy="201168"/>
          </a:xfrm>
          <a:prstGeom prst="roundRect">
            <a:avLst>
              <a:gd name="adj" fmla="val 13636"/>
            </a:avLst>
          </a:prstGeom>
          <a:solidFill>
            <a:srgbClr val="FBF6FA"/>
          </a:solidFill>
          <a:ln w="10160">
            <a:solidFill>
              <a:srgbClr val="FBF6FA"/>
            </a:solidFill>
            <a:prstDash val="solid"/>
          </a:ln>
        </p:spPr>
      </p:sp>
      <p:sp>
        <p:nvSpPr>
          <p:cNvPr id="32" name="Text 29"/>
          <p:cNvSpPr/>
          <p:nvPr/>
        </p:nvSpPr>
        <p:spPr>
          <a:xfrm>
            <a:off x="5961888" y="6199632"/>
            <a:ext cx="5413248" cy="182880"/>
          </a:xfrm>
          <a:prstGeom prst="rect">
            <a:avLst/>
          </a:prstGeom>
          <a:noFill/>
          <a:ln/>
        </p:spPr>
        <p:txBody>
          <a:bodyPr wrap="square" lIns="0" tIns="0" rIns="0" bIns="0" rtlCol="0" anchor="ctr">
            <a:normAutofit/>
          </a:bodyPr>
          <a:lstStyle/>
          <a:p>
            <a:pPr algn="l" indent="0" marL="0">
              <a:buNone/>
            </a:pPr>
            <a:r>
              <a:rPr lang="en-US" sz="870" spc="75" kern="0" dirty="0">
                <a:solidFill>
                  <a:srgbClr val="927F96"/>
                </a:solidFill>
                <a:latin typeface="Aptos" pitchFamily="34" charset="0"/>
                <a:ea typeface="Aptos" pitchFamily="34" charset="-122"/>
                <a:cs typeface="Aptos" pitchFamily="34" charset="-120"/>
              </a:rPr>
              <a:t>10 / SPA    /    PRIVATE LEVEL</a:t>
            </a:r>
            <a:endParaRPr lang="en-US" sz="87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BF6FA"/>
        </a:solidFill>
      </p:bgPr>
    </p:bg>
    <p:spTree>
      <p:nvGrpSpPr>
        <p:cNvPr id="1" name=""/>
        <p:cNvGrpSpPr/>
        <p:nvPr/>
      </p:nvGrpSpPr>
      <p:grpSpPr>
        <a:xfrm>
          <a:off x="0" y="0"/>
          <a:ext cx="0" cy="0"/>
          <a:chOff x="0" y="0"/>
          <a:chExt cx="0" cy="0"/>
        </a:xfrm>
      </p:grpSpPr>
      <p:sp>
        <p:nvSpPr>
          <p:cNvPr id="2" name="Shape 0"/>
          <p:cNvSpPr/>
          <p:nvPr/>
        </p:nvSpPr>
        <p:spPr>
          <a:xfrm>
            <a:off x="0" y="0"/>
            <a:ext cx="12191695" cy="51206"/>
          </a:xfrm>
          <a:prstGeom prst="rect">
            <a:avLst/>
          </a:prstGeom>
          <a:solidFill>
            <a:srgbClr val="AF718F"/>
          </a:solidFill>
          <a:ln w="12700">
            <a:solidFill>
              <a:srgbClr val="AF718F"/>
            </a:solidFill>
            <a:prstDash val="solid"/>
          </a:ln>
        </p:spPr>
      </p:sp>
      <p:sp>
        <p:nvSpPr>
          <p:cNvPr id="3" name="Text 1"/>
          <p:cNvSpPr/>
          <p:nvPr/>
        </p:nvSpPr>
        <p:spPr>
          <a:xfrm>
            <a:off x="484632" y="201168"/>
            <a:ext cx="4206240" cy="256032"/>
          </a:xfrm>
          <a:prstGeom prst="rect">
            <a:avLst/>
          </a:prstGeom>
          <a:noFill/>
          <a:ln/>
        </p:spPr>
        <p:txBody>
          <a:bodyPr wrap="square" lIns="0" tIns="0" rIns="0" bIns="0" rtlCol="0" anchor="ctr">
            <a:normAutofit/>
          </a:bodyPr>
          <a:lstStyle/>
          <a:p>
            <a:pPr algn="l" indent="0" marL="0">
              <a:buNone/>
            </a:pPr>
            <a:r>
              <a:rPr lang="en-US" sz="1000" b="1" spc="120" kern="0" dirty="0">
                <a:solidFill>
                  <a:srgbClr val="AF718F"/>
                </a:solidFill>
                <a:latin typeface="Aptos" pitchFamily="34" charset="0"/>
                <a:ea typeface="Aptos" pitchFamily="34" charset="-122"/>
                <a:cs typeface="Aptos" pitchFamily="34" charset="-120"/>
              </a:rPr>
              <a:t>✧ THE OLYMPIAN SKY PALACE</a:t>
            </a:r>
            <a:endParaRPr lang="en-US" sz="1000" dirty="0"/>
          </a:p>
        </p:txBody>
      </p:sp>
      <p:sp>
        <p:nvSpPr>
          <p:cNvPr id="4" name="Text 2"/>
          <p:cNvSpPr/>
          <p:nvPr/>
        </p:nvSpPr>
        <p:spPr>
          <a:xfrm>
            <a:off x="9253728" y="201168"/>
            <a:ext cx="2468880" cy="237744"/>
          </a:xfrm>
          <a:prstGeom prst="rect">
            <a:avLst/>
          </a:prstGeom>
          <a:noFill/>
          <a:ln/>
        </p:spPr>
        <p:txBody>
          <a:bodyPr wrap="square" lIns="0" tIns="0" rIns="0" bIns="0" rtlCol="0" anchor="ctr">
            <a:normAutofit/>
          </a:bodyPr>
          <a:lstStyle/>
          <a:p>
            <a:pPr algn="r" indent="0" marL="0">
              <a:buNone/>
            </a:pPr>
            <a:r>
              <a:rPr lang="en-US" sz="900" spc="100" kern="0" dirty="0">
                <a:solidFill>
                  <a:srgbClr val="786A7C"/>
                </a:solidFill>
                <a:latin typeface="Aptos" pitchFamily="34" charset="0"/>
                <a:ea typeface="Aptos" pitchFamily="34" charset="-122"/>
                <a:cs typeface="Aptos" pitchFamily="34" charset="-120"/>
              </a:rPr>
              <a:t>SOCIAL LEVEL / 11 / MOBILITY</a:t>
            </a:r>
            <a:endParaRPr lang="en-US" sz="900" dirty="0"/>
          </a:p>
        </p:txBody>
      </p:sp>
      <p:sp>
        <p:nvSpPr>
          <p:cNvPr id="5" name="Shape 3"/>
          <p:cNvSpPr/>
          <p:nvPr/>
        </p:nvSpPr>
        <p:spPr>
          <a:xfrm>
            <a:off x="484632" y="6524244"/>
            <a:ext cx="11219688" cy="0"/>
          </a:xfrm>
          <a:prstGeom prst="line">
            <a:avLst/>
          </a:prstGeom>
          <a:noFill/>
          <a:ln w="8890">
            <a:solidFill>
              <a:srgbClr val="E8D8E6"/>
            </a:solidFill>
            <a:prstDash val="solid"/>
          </a:ln>
        </p:spPr>
      </p:sp>
      <p:sp>
        <p:nvSpPr>
          <p:cNvPr id="6" name="Text 4"/>
          <p:cNvSpPr/>
          <p:nvPr/>
        </p:nvSpPr>
        <p:spPr>
          <a:xfrm>
            <a:off x="484632" y="6556248"/>
            <a:ext cx="5486400" cy="155448"/>
          </a:xfrm>
          <a:prstGeom prst="rect">
            <a:avLst/>
          </a:prstGeom>
          <a:noFill/>
          <a:ln/>
        </p:spPr>
        <p:txBody>
          <a:bodyPr wrap="square" lIns="0" tIns="0" rIns="0" bIns="0" rtlCol="0" anchor="ctr">
            <a:normAutofit/>
          </a:bodyPr>
          <a:lstStyle/>
          <a:p>
            <a:pPr algn="l" indent="0" marL="0">
              <a:buNone/>
            </a:pPr>
            <a:r>
              <a:rPr lang="en-US" sz="780" spc="50" kern="0" dirty="0">
                <a:solidFill>
                  <a:srgbClr val="927F96"/>
                </a:solidFill>
                <a:latin typeface="Aptos" pitchFamily="34" charset="0"/>
                <a:ea typeface="Aptos" pitchFamily="34" charset="-122"/>
                <a:cs typeface="Aptos" pitchFamily="34" charset="-120"/>
              </a:rPr>
              <a:t>THE PRINCESS EDITION   •   AI + ROBOTICS + SOLAR</a:t>
            </a:r>
            <a:endParaRPr lang="en-US" sz="780" dirty="0"/>
          </a:p>
        </p:txBody>
      </p:sp>
      <p:sp>
        <p:nvSpPr>
          <p:cNvPr id="7" name="Text 5"/>
          <p:cNvSpPr/>
          <p:nvPr/>
        </p:nvSpPr>
        <p:spPr>
          <a:xfrm>
            <a:off x="10625328" y="6556248"/>
            <a:ext cx="1051560" cy="155448"/>
          </a:xfrm>
          <a:prstGeom prst="rect">
            <a:avLst/>
          </a:prstGeom>
          <a:noFill/>
          <a:ln/>
        </p:spPr>
        <p:txBody>
          <a:bodyPr wrap="square" lIns="0" tIns="0" rIns="0" bIns="0" rtlCol="0" anchor="ctr">
            <a:normAutofit/>
          </a:bodyPr>
          <a:lstStyle/>
          <a:p>
            <a:pPr algn="r" indent="0" marL="0">
              <a:buNone/>
            </a:pPr>
            <a:r>
              <a:rPr lang="en-US" sz="800" dirty="0">
                <a:solidFill>
                  <a:srgbClr val="927F96"/>
                </a:solidFill>
                <a:latin typeface="Aptos" pitchFamily="34" charset="0"/>
                <a:ea typeface="Aptos" pitchFamily="34" charset="-122"/>
                <a:cs typeface="Aptos" pitchFamily="34" charset="-120"/>
              </a:rPr>
              <a:t>16  /  27</a:t>
            </a:r>
            <a:endParaRPr lang="en-US" sz="800" dirty="0"/>
          </a:p>
        </p:txBody>
      </p:sp>
      <p:sp>
        <p:nvSpPr>
          <p:cNvPr id="8" name="Text 6"/>
          <p:cNvSpPr/>
          <p:nvPr/>
        </p:nvSpPr>
        <p:spPr>
          <a:xfrm>
            <a:off x="530352" y="612648"/>
            <a:ext cx="7955280" cy="557784"/>
          </a:xfrm>
          <a:prstGeom prst="rect">
            <a:avLst/>
          </a:prstGeom>
          <a:noFill/>
          <a:ln/>
        </p:spPr>
        <p:txBody>
          <a:bodyPr wrap="square" lIns="0" tIns="0" rIns="0" bIns="0" rtlCol="0" anchor="ctr">
            <a:normAutofit/>
          </a:bodyPr>
          <a:lstStyle/>
          <a:p>
            <a:pPr algn="l" indent="0" marL="0">
              <a:buNone/>
            </a:pPr>
            <a:r>
              <a:rPr lang="en-US" sz="3400" dirty="0">
                <a:solidFill>
                  <a:srgbClr val="84456A"/>
                </a:solidFill>
                <a:latin typeface="Georgia" pitchFamily="34" charset="0"/>
                <a:ea typeface="Georgia" pitchFamily="34" charset="-122"/>
                <a:cs typeface="Georgia" pitchFamily="34" charset="-120"/>
              </a:rPr>
              <a:t>Nimbus Garage</a:t>
            </a:r>
            <a:endParaRPr lang="en-US" sz="3400" dirty="0"/>
          </a:p>
        </p:txBody>
      </p:sp>
      <p:sp>
        <p:nvSpPr>
          <p:cNvPr id="9" name="Text 7"/>
          <p:cNvSpPr/>
          <p:nvPr/>
        </p:nvSpPr>
        <p:spPr>
          <a:xfrm>
            <a:off x="548640" y="1243584"/>
            <a:ext cx="9875520" cy="310896"/>
          </a:xfrm>
          <a:prstGeom prst="rect">
            <a:avLst/>
          </a:prstGeom>
          <a:noFill/>
          <a:ln/>
        </p:spPr>
        <p:txBody>
          <a:bodyPr wrap="square" lIns="0" tIns="0" rIns="0" bIns="0" rtlCol="0" anchor="ctr">
            <a:normAutofit/>
          </a:bodyPr>
          <a:lstStyle/>
          <a:p>
            <a:pPr algn="l" indent="0" marL="0">
              <a:buNone/>
            </a:pPr>
            <a:r>
              <a:rPr lang="en-US" sz="1410" dirty="0">
                <a:solidFill>
                  <a:srgbClr val="786A7C"/>
                </a:solidFill>
                <a:latin typeface="Aptos" pitchFamily="34" charset="0"/>
                <a:ea typeface="Aptos" pitchFamily="34" charset="-122"/>
                <a:cs typeface="Aptos" pitchFamily="34" charset="-120"/>
              </a:rPr>
              <a:t>The quietly electric arrival floor</a:t>
            </a:r>
            <a:endParaRPr lang="en-US" sz="1410" dirty="0"/>
          </a:p>
        </p:txBody>
      </p:sp>
      <p:sp>
        <p:nvSpPr>
          <p:cNvPr id="10" name="Shape 8"/>
          <p:cNvSpPr/>
          <p:nvPr/>
        </p:nvSpPr>
        <p:spPr>
          <a:xfrm>
            <a:off x="521208" y="1728216"/>
            <a:ext cx="5056632" cy="4288536"/>
          </a:xfrm>
          <a:prstGeom prst="roundRect">
            <a:avLst>
              <a:gd name="adj" fmla="val 2132"/>
            </a:avLst>
          </a:prstGeom>
          <a:solidFill>
            <a:srgbClr val="FFFCFE"/>
          </a:solidFill>
          <a:ln w="10160">
            <a:solidFill>
              <a:srgbClr val="E8D8E6"/>
            </a:solidFill>
            <a:prstDash val="solid"/>
          </a:ln>
        </p:spPr>
      </p:sp>
      <p:pic>
        <p:nvPicPr>
          <p:cNvPr id="11" name="Image 0" descr="/mnt/data/palace_room_visuals/Nimbus_Garage.jpg">    </p:cNvPr>
          <p:cNvPicPr>
            <a:picLocks noChangeAspect="1"/>
          </p:cNvPicPr>
          <p:nvPr/>
        </p:nvPicPr>
        <p:blipFill>
          <a:blip r:embed="rId1"/>
          <a:stretch>
            <a:fillRect/>
          </a:stretch>
        </p:blipFill>
        <p:spPr>
          <a:xfrm>
            <a:off x="630936" y="1837944"/>
            <a:ext cx="4837176" cy="2551176"/>
          </a:xfrm>
          <a:prstGeom prst="rect">
            <a:avLst/>
          </a:prstGeom>
        </p:spPr>
      </p:pic>
      <p:sp>
        <p:nvSpPr>
          <p:cNvPr id="12" name="Shape 9"/>
          <p:cNvSpPr/>
          <p:nvPr/>
        </p:nvSpPr>
        <p:spPr>
          <a:xfrm>
            <a:off x="640080" y="4379976"/>
            <a:ext cx="4809744" cy="36576"/>
          </a:xfrm>
          <a:prstGeom prst="rect">
            <a:avLst/>
          </a:prstGeom>
          <a:solidFill>
            <a:srgbClr val="B16A93"/>
          </a:solidFill>
          <a:ln w="12700">
            <a:solidFill>
              <a:srgbClr val="B16A93"/>
            </a:solidFill>
            <a:prstDash val="solid"/>
          </a:ln>
        </p:spPr>
      </p:sp>
      <p:sp>
        <p:nvSpPr>
          <p:cNvPr id="13" name="Text 10"/>
          <p:cNvSpPr/>
          <p:nvPr/>
        </p:nvSpPr>
        <p:spPr>
          <a:xfrm>
            <a:off x="777240" y="4626864"/>
            <a:ext cx="4462272" cy="210312"/>
          </a:xfrm>
          <a:prstGeom prst="rect">
            <a:avLst/>
          </a:prstGeom>
          <a:noFill/>
          <a:ln/>
        </p:spPr>
        <p:txBody>
          <a:bodyPr wrap="square" lIns="0" tIns="0" rIns="0" bIns="0" rtlCol="0" anchor="ctr">
            <a:normAutofit/>
          </a:bodyPr>
          <a:lstStyle/>
          <a:p>
            <a:pPr algn="l" indent="0" marL="0">
              <a:buNone/>
            </a:pPr>
            <a:r>
              <a:rPr lang="en-US" sz="1010" b="1" spc="100" kern="0" dirty="0">
                <a:solidFill>
                  <a:srgbClr val="B16A93"/>
                </a:solidFill>
                <a:latin typeface="Aptos" pitchFamily="34" charset="0"/>
                <a:ea typeface="Aptos" pitchFamily="34" charset="-122"/>
                <a:cs typeface="Aptos" pitchFamily="34" charset="-120"/>
              </a:rPr>
              <a:t>NAME &amp; INSPIRATION</a:t>
            </a:r>
            <a:endParaRPr lang="en-US" sz="1010" dirty="0"/>
          </a:p>
        </p:txBody>
      </p:sp>
      <p:sp>
        <p:nvSpPr>
          <p:cNvPr id="14" name="Text 11"/>
          <p:cNvSpPr/>
          <p:nvPr/>
        </p:nvSpPr>
        <p:spPr>
          <a:xfrm>
            <a:off x="777240" y="4910328"/>
            <a:ext cx="4462272" cy="283464"/>
          </a:xfrm>
          <a:prstGeom prst="rect">
            <a:avLst/>
          </a:prstGeom>
          <a:noFill/>
          <a:ln/>
        </p:spPr>
        <p:txBody>
          <a:bodyPr wrap="square" lIns="0" tIns="0" rIns="0" bIns="0" rtlCol="0" anchor="ctr">
            <a:normAutofit/>
          </a:bodyPr>
          <a:lstStyle/>
          <a:p>
            <a:pPr algn="l" indent="0" marL="0">
              <a:buNone/>
            </a:pPr>
            <a:r>
              <a:rPr lang="en-US" sz="1320" dirty="0">
                <a:solidFill>
                  <a:srgbClr val="382B42"/>
                </a:solidFill>
                <a:latin typeface="Georgia" pitchFamily="34" charset="0"/>
                <a:ea typeface="Georgia" pitchFamily="34" charset="-122"/>
                <a:cs typeface="Georgia" pitchFamily="34" charset="-120"/>
              </a:rPr>
              <a:t>Nimbus · cloud and atmosphere</a:t>
            </a:r>
            <a:endParaRPr lang="en-US" sz="1320" dirty="0"/>
          </a:p>
        </p:txBody>
      </p:sp>
      <p:sp>
        <p:nvSpPr>
          <p:cNvPr id="15" name="Text 12"/>
          <p:cNvSpPr/>
          <p:nvPr/>
        </p:nvSpPr>
        <p:spPr>
          <a:xfrm>
            <a:off x="777240" y="5276088"/>
            <a:ext cx="4425696" cy="521208"/>
          </a:xfrm>
          <a:prstGeom prst="rect">
            <a:avLst/>
          </a:prstGeom>
          <a:noFill/>
          <a:ln/>
        </p:spPr>
        <p:txBody>
          <a:bodyPr wrap="square" lIns="0" tIns="0" rIns="0" bIns="0" rtlCol="0" anchor="t">
            <a:normAutofit/>
          </a:bodyPr>
          <a:lstStyle/>
          <a:p>
            <a:pPr algn="l" indent="0" marL="0">
              <a:buNone/>
            </a:pPr>
            <a:r>
              <a:rPr lang="en-US" sz="1260" i="1" dirty="0">
                <a:solidFill>
                  <a:srgbClr val="786A7C"/>
                </a:solidFill>
                <a:latin typeface="Aptos" pitchFamily="34" charset="0"/>
                <a:ea typeface="Aptos" pitchFamily="34" charset="-122"/>
                <a:cs typeface="Aptos" pitchFamily="34" charset="-120"/>
              </a:rPr>
              <a:t>A garage that celebrates design without sacrificing safety.</a:t>
            </a:r>
            <a:endParaRPr lang="en-US" sz="1260" dirty="0"/>
          </a:p>
        </p:txBody>
      </p:sp>
      <p:sp>
        <p:nvSpPr>
          <p:cNvPr id="16" name="Shape 13"/>
          <p:cNvSpPr/>
          <p:nvPr/>
        </p:nvSpPr>
        <p:spPr>
          <a:xfrm>
            <a:off x="5788152" y="1719072"/>
            <a:ext cx="5815584" cy="1344168"/>
          </a:xfrm>
          <a:prstGeom prst="roundRect">
            <a:avLst>
              <a:gd name="adj" fmla="val 7483"/>
            </a:avLst>
          </a:prstGeom>
          <a:solidFill>
            <a:srgbClr val="FFFCFE"/>
          </a:solidFill>
          <a:ln w="10160">
            <a:solidFill>
              <a:srgbClr val="E8D8E6"/>
            </a:solidFill>
            <a:prstDash val="solid"/>
          </a:ln>
        </p:spPr>
      </p:sp>
      <p:sp>
        <p:nvSpPr>
          <p:cNvPr id="17" name="Shape 14"/>
          <p:cNvSpPr/>
          <p:nvPr/>
        </p:nvSpPr>
        <p:spPr>
          <a:xfrm>
            <a:off x="6007608" y="1965960"/>
            <a:ext cx="50292" cy="338328"/>
          </a:xfrm>
          <a:prstGeom prst="rect">
            <a:avLst/>
          </a:prstGeom>
          <a:solidFill>
            <a:srgbClr val="B16A93"/>
          </a:solidFill>
          <a:ln w="12700">
            <a:solidFill>
              <a:srgbClr val="B16A93"/>
            </a:solidFill>
            <a:prstDash val="solid"/>
          </a:ln>
        </p:spPr>
      </p:sp>
      <p:sp>
        <p:nvSpPr>
          <p:cNvPr id="18" name="Text 15"/>
          <p:cNvSpPr/>
          <p:nvPr/>
        </p:nvSpPr>
        <p:spPr>
          <a:xfrm>
            <a:off x="6208776" y="192024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SPATIAL DESIGN</a:t>
            </a:r>
            <a:endParaRPr lang="en-US" sz="1260" dirty="0"/>
          </a:p>
        </p:txBody>
      </p:sp>
      <p:sp>
        <p:nvSpPr>
          <p:cNvPr id="19" name="Text 16"/>
          <p:cNvSpPr/>
          <p:nvPr/>
        </p:nvSpPr>
        <p:spPr>
          <a:xfrm>
            <a:off x="6208776" y="228600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A sculptural vehicle bay with museum-like linear lighting.</a:t>
            </a:r>
            <a:endParaRPr lang="en-US" sz="1190" dirty="0"/>
          </a:p>
        </p:txBody>
      </p:sp>
      <p:sp>
        <p:nvSpPr>
          <p:cNvPr id="20" name="Text 17"/>
          <p:cNvSpPr/>
          <p:nvPr/>
        </p:nvSpPr>
        <p:spPr>
          <a:xfrm>
            <a:off x="6208776" y="264261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Stone walls and hidden storage give the garage a gallery aesthetic.</a:t>
            </a:r>
            <a:endParaRPr lang="en-US" sz="1190" dirty="0"/>
          </a:p>
        </p:txBody>
      </p:sp>
      <p:sp>
        <p:nvSpPr>
          <p:cNvPr id="21" name="Shape 18"/>
          <p:cNvSpPr/>
          <p:nvPr/>
        </p:nvSpPr>
        <p:spPr>
          <a:xfrm>
            <a:off x="5788152" y="3182112"/>
            <a:ext cx="5815584" cy="1344168"/>
          </a:xfrm>
          <a:prstGeom prst="roundRect">
            <a:avLst>
              <a:gd name="adj" fmla="val 7483"/>
            </a:avLst>
          </a:prstGeom>
          <a:solidFill>
            <a:srgbClr val="FFFCFE"/>
          </a:solidFill>
          <a:ln w="10160">
            <a:solidFill>
              <a:srgbClr val="E8D8E6"/>
            </a:solidFill>
            <a:prstDash val="solid"/>
          </a:ln>
        </p:spPr>
      </p:sp>
      <p:sp>
        <p:nvSpPr>
          <p:cNvPr id="22" name="Shape 19"/>
          <p:cNvSpPr/>
          <p:nvPr/>
        </p:nvSpPr>
        <p:spPr>
          <a:xfrm>
            <a:off x="6007608" y="3429000"/>
            <a:ext cx="50292" cy="338328"/>
          </a:xfrm>
          <a:prstGeom prst="rect">
            <a:avLst/>
          </a:prstGeom>
          <a:solidFill>
            <a:srgbClr val="B16A93"/>
          </a:solidFill>
          <a:ln w="12700">
            <a:solidFill>
              <a:srgbClr val="B16A93"/>
            </a:solidFill>
            <a:prstDash val="solid"/>
          </a:ln>
        </p:spPr>
      </p:sp>
      <p:sp>
        <p:nvSpPr>
          <p:cNvPr id="23" name="Text 20"/>
          <p:cNvSpPr/>
          <p:nvPr/>
        </p:nvSpPr>
        <p:spPr>
          <a:xfrm>
            <a:off x="6208776" y="338328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EQUIPMENT &amp; FIT-OUT</a:t>
            </a:r>
            <a:endParaRPr lang="en-US" sz="1260" dirty="0"/>
          </a:p>
        </p:txBody>
      </p:sp>
      <p:sp>
        <p:nvSpPr>
          <p:cNvPr id="24" name="Text 21"/>
          <p:cNvSpPr/>
          <p:nvPr/>
        </p:nvSpPr>
        <p:spPr>
          <a:xfrm>
            <a:off x="6208776" y="374904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Premium electric vehicle charger and cable-management arm</a:t>
            </a:r>
            <a:endParaRPr lang="en-US" sz="1190" dirty="0"/>
          </a:p>
        </p:txBody>
      </p:sp>
      <p:sp>
        <p:nvSpPr>
          <p:cNvPr id="25" name="Text 22"/>
          <p:cNvSpPr/>
          <p:nvPr/>
        </p:nvSpPr>
        <p:spPr>
          <a:xfrm>
            <a:off x="6208776" y="410565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Vehicle-care cabinet, ventilation and fire safety provisions</a:t>
            </a:r>
            <a:endParaRPr lang="en-US" sz="1190" dirty="0"/>
          </a:p>
        </p:txBody>
      </p:sp>
      <p:sp>
        <p:nvSpPr>
          <p:cNvPr id="26" name="Shape 23"/>
          <p:cNvSpPr/>
          <p:nvPr/>
        </p:nvSpPr>
        <p:spPr>
          <a:xfrm>
            <a:off x="5788152" y="4645152"/>
            <a:ext cx="5815584" cy="1344168"/>
          </a:xfrm>
          <a:prstGeom prst="roundRect">
            <a:avLst>
              <a:gd name="adj" fmla="val 7483"/>
            </a:avLst>
          </a:prstGeom>
          <a:solidFill>
            <a:srgbClr val="F4E8F8"/>
          </a:solidFill>
          <a:ln w="10160">
            <a:solidFill>
              <a:srgbClr val="E8D8E6"/>
            </a:solidFill>
            <a:prstDash val="solid"/>
          </a:ln>
        </p:spPr>
      </p:sp>
      <p:sp>
        <p:nvSpPr>
          <p:cNvPr id="27" name="Shape 24"/>
          <p:cNvSpPr/>
          <p:nvPr/>
        </p:nvSpPr>
        <p:spPr>
          <a:xfrm>
            <a:off x="6007608" y="4892040"/>
            <a:ext cx="50292" cy="338328"/>
          </a:xfrm>
          <a:prstGeom prst="rect">
            <a:avLst/>
          </a:prstGeom>
          <a:solidFill>
            <a:srgbClr val="52769F"/>
          </a:solidFill>
          <a:ln w="12700">
            <a:solidFill>
              <a:srgbClr val="52769F"/>
            </a:solidFill>
            <a:prstDash val="solid"/>
          </a:ln>
        </p:spPr>
      </p:sp>
      <p:sp>
        <p:nvSpPr>
          <p:cNvPr id="28" name="Text 25"/>
          <p:cNvSpPr/>
          <p:nvPr/>
        </p:nvSpPr>
        <p:spPr>
          <a:xfrm>
            <a:off x="6208776" y="484632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52769F"/>
                </a:solidFill>
                <a:latin typeface="Aptos" pitchFamily="34" charset="0"/>
                <a:ea typeface="Aptos" pitchFamily="34" charset="-122"/>
                <a:cs typeface="Aptos" pitchFamily="34" charset="-120"/>
              </a:rPr>
              <a:t>AI &amp; ROBOTICS</a:t>
            </a:r>
            <a:endParaRPr lang="en-US" sz="1260" dirty="0"/>
          </a:p>
        </p:txBody>
      </p:sp>
      <p:sp>
        <p:nvSpPr>
          <p:cNvPr id="29" name="Text 26"/>
          <p:cNvSpPr/>
          <p:nvPr/>
        </p:nvSpPr>
        <p:spPr>
          <a:xfrm>
            <a:off x="6208776" y="521208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Dynamic charging coordination with solar and battery supply</a:t>
            </a:r>
            <a:endParaRPr lang="en-US" sz="1190" dirty="0"/>
          </a:p>
        </p:txBody>
      </p:sp>
      <p:sp>
        <p:nvSpPr>
          <p:cNvPr id="30" name="Text 27"/>
          <p:cNvSpPr/>
          <p:nvPr/>
        </p:nvSpPr>
        <p:spPr>
          <a:xfrm>
            <a:off x="6208776" y="556869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Vehicle status monitor, access control and charging notifications</a:t>
            </a:r>
            <a:endParaRPr lang="en-US" sz="1190" dirty="0"/>
          </a:p>
        </p:txBody>
      </p:sp>
      <p:sp>
        <p:nvSpPr>
          <p:cNvPr id="31" name="Shape 28"/>
          <p:cNvSpPr/>
          <p:nvPr/>
        </p:nvSpPr>
        <p:spPr>
          <a:xfrm>
            <a:off x="5788152" y="6199632"/>
            <a:ext cx="5815584" cy="201168"/>
          </a:xfrm>
          <a:prstGeom prst="roundRect">
            <a:avLst>
              <a:gd name="adj" fmla="val 13636"/>
            </a:avLst>
          </a:prstGeom>
          <a:solidFill>
            <a:srgbClr val="FBF6FA"/>
          </a:solidFill>
          <a:ln w="10160">
            <a:solidFill>
              <a:srgbClr val="FBF6FA"/>
            </a:solidFill>
            <a:prstDash val="solid"/>
          </a:ln>
        </p:spPr>
      </p:sp>
      <p:sp>
        <p:nvSpPr>
          <p:cNvPr id="32" name="Text 29"/>
          <p:cNvSpPr/>
          <p:nvPr/>
        </p:nvSpPr>
        <p:spPr>
          <a:xfrm>
            <a:off x="5961888" y="6199632"/>
            <a:ext cx="5413248" cy="182880"/>
          </a:xfrm>
          <a:prstGeom prst="rect">
            <a:avLst/>
          </a:prstGeom>
          <a:noFill/>
          <a:ln/>
        </p:spPr>
        <p:txBody>
          <a:bodyPr wrap="square" lIns="0" tIns="0" rIns="0" bIns="0" rtlCol="0" anchor="ctr">
            <a:normAutofit/>
          </a:bodyPr>
          <a:lstStyle/>
          <a:p>
            <a:pPr algn="l" indent="0" marL="0">
              <a:buNone/>
            </a:pPr>
            <a:r>
              <a:rPr lang="en-US" sz="870" spc="75" kern="0" dirty="0">
                <a:solidFill>
                  <a:srgbClr val="927F96"/>
                </a:solidFill>
                <a:latin typeface="Aptos" pitchFamily="34" charset="0"/>
                <a:ea typeface="Aptos" pitchFamily="34" charset="-122"/>
                <a:cs typeface="Aptos" pitchFamily="34" charset="-120"/>
              </a:rPr>
              <a:t>11 / MOBILITY    /    SOCIAL LEVEL</a:t>
            </a:r>
            <a:endParaRPr lang="en-US" sz="87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BF6FA"/>
        </a:solidFill>
      </p:bgPr>
    </p:bg>
    <p:spTree>
      <p:nvGrpSpPr>
        <p:cNvPr id="1" name=""/>
        <p:cNvGrpSpPr/>
        <p:nvPr/>
      </p:nvGrpSpPr>
      <p:grpSpPr>
        <a:xfrm>
          <a:off x="0" y="0"/>
          <a:ext cx="0" cy="0"/>
          <a:chOff x="0" y="0"/>
          <a:chExt cx="0" cy="0"/>
        </a:xfrm>
      </p:grpSpPr>
      <p:sp>
        <p:nvSpPr>
          <p:cNvPr id="2" name="Shape 0"/>
          <p:cNvSpPr/>
          <p:nvPr/>
        </p:nvSpPr>
        <p:spPr>
          <a:xfrm>
            <a:off x="0" y="0"/>
            <a:ext cx="12191695" cy="51206"/>
          </a:xfrm>
          <a:prstGeom prst="rect">
            <a:avLst/>
          </a:prstGeom>
          <a:solidFill>
            <a:srgbClr val="AF718F"/>
          </a:solidFill>
          <a:ln w="12700">
            <a:solidFill>
              <a:srgbClr val="AF718F"/>
            </a:solidFill>
            <a:prstDash val="solid"/>
          </a:ln>
        </p:spPr>
      </p:sp>
      <p:sp>
        <p:nvSpPr>
          <p:cNvPr id="3" name="Text 1"/>
          <p:cNvSpPr/>
          <p:nvPr/>
        </p:nvSpPr>
        <p:spPr>
          <a:xfrm>
            <a:off x="484632" y="201168"/>
            <a:ext cx="4206240" cy="256032"/>
          </a:xfrm>
          <a:prstGeom prst="rect">
            <a:avLst/>
          </a:prstGeom>
          <a:noFill/>
          <a:ln/>
        </p:spPr>
        <p:txBody>
          <a:bodyPr wrap="square" lIns="0" tIns="0" rIns="0" bIns="0" rtlCol="0" anchor="ctr">
            <a:normAutofit/>
          </a:bodyPr>
          <a:lstStyle/>
          <a:p>
            <a:pPr algn="l" indent="0" marL="0">
              <a:buNone/>
            </a:pPr>
            <a:r>
              <a:rPr lang="en-US" sz="1000" b="1" spc="120" kern="0" dirty="0">
                <a:solidFill>
                  <a:srgbClr val="AF718F"/>
                </a:solidFill>
                <a:latin typeface="Aptos" pitchFamily="34" charset="0"/>
                <a:ea typeface="Aptos" pitchFamily="34" charset="-122"/>
                <a:cs typeface="Aptos" pitchFamily="34" charset="-120"/>
              </a:rPr>
              <a:t>✧ THE OLYMPIAN SKY PALACE</a:t>
            </a:r>
            <a:endParaRPr lang="en-US" sz="1000" dirty="0"/>
          </a:p>
        </p:txBody>
      </p:sp>
      <p:sp>
        <p:nvSpPr>
          <p:cNvPr id="4" name="Text 2"/>
          <p:cNvSpPr/>
          <p:nvPr/>
        </p:nvSpPr>
        <p:spPr>
          <a:xfrm>
            <a:off x="9253728" y="201168"/>
            <a:ext cx="2468880" cy="237744"/>
          </a:xfrm>
          <a:prstGeom prst="rect">
            <a:avLst/>
          </a:prstGeom>
          <a:noFill/>
          <a:ln/>
        </p:spPr>
        <p:txBody>
          <a:bodyPr wrap="square" lIns="0" tIns="0" rIns="0" bIns="0" rtlCol="0" anchor="ctr">
            <a:normAutofit/>
          </a:bodyPr>
          <a:lstStyle/>
          <a:p>
            <a:pPr algn="r" indent="0" marL="0">
              <a:buNone/>
            </a:pPr>
            <a:r>
              <a:rPr lang="en-US" sz="900" spc="100" kern="0" dirty="0">
                <a:solidFill>
                  <a:srgbClr val="786A7C"/>
                </a:solidFill>
                <a:latin typeface="Aptos" pitchFamily="34" charset="0"/>
                <a:ea typeface="Aptos" pitchFamily="34" charset="-122"/>
                <a:cs typeface="Aptos" pitchFamily="34" charset="-120"/>
              </a:rPr>
              <a:t>SOCIAL LEVEL / 12 / CULINARY</a:t>
            </a:r>
            <a:endParaRPr lang="en-US" sz="900" dirty="0"/>
          </a:p>
        </p:txBody>
      </p:sp>
      <p:sp>
        <p:nvSpPr>
          <p:cNvPr id="5" name="Shape 3"/>
          <p:cNvSpPr/>
          <p:nvPr/>
        </p:nvSpPr>
        <p:spPr>
          <a:xfrm>
            <a:off x="484632" y="6524244"/>
            <a:ext cx="11219688" cy="0"/>
          </a:xfrm>
          <a:prstGeom prst="line">
            <a:avLst/>
          </a:prstGeom>
          <a:noFill/>
          <a:ln w="8890">
            <a:solidFill>
              <a:srgbClr val="E8D8E6"/>
            </a:solidFill>
            <a:prstDash val="solid"/>
          </a:ln>
        </p:spPr>
      </p:sp>
      <p:sp>
        <p:nvSpPr>
          <p:cNvPr id="6" name="Text 4"/>
          <p:cNvSpPr/>
          <p:nvPr/>
        </p:nvSpPr>
        <p:spPr>
          <a:xfrm>
            <a:off x="484632" y="6556248"/>
            <a:ext cx="5486400" cy="155448"/>
          </a:xfrm>
          <a:prstGeom prst="rect">
            <a:avLst/>
          </a:prstGeom>
          <a:noFill/>
          <a:ln/>
        </p:spPr>
        <p:txBody>
          <a:bodyPr wrap="square" lIns="0" tIns="0" rIns="0" bIns="0" rtlCol="0" anchor="ctr">
            <a:normAutofit/>
          </a:bodyPr>
          <a:lstStyle/>
          <a:p>
            <a:pPr algn="l" indent="0" marL="0">
              <a:buNone/>
            </a:pPr>
            <a:r>
              <a:rPr lang="en-US" sz="780" spc="50" kern="0" dirty="0">
                <a:solidFill>
                  <a:srgbClr val="927F96"/>
                </a:solidFill>
                <a:latin typeface="Aptos" pitchFamily="34" charset="0"/>
                <a:ea typeface="Aptos" pitchFamily="34" charset="-122"/>
                <a:cs typeface="Aptos" pitchFamily="34" charset="-120"/>
              </a:rPr>
              <a:t>THE PRINCESS EDITION   •   AI + ROBOTICS + SOLAR</a:t>
            </a:r>
            <a:endParaRPr lang="en-US" sz="780" dirty="0"/>
          </a:p>
        </p:txBody>
      </p:sp>
      <p:sp>
        <p:nvSpPr>
          <p:cNvPr id="7" name="Text 5"/>
          <p:cNvSpPr/>
          <p:nvPr/>
        </p:nvSpPr>
        <p:spPr>
          <a:xfrm>
            <a:off x="10625328" y="6556248"/>
            <a:ext cx="1051560" cy="155448"/>
          </a:xfrm>
          <a:prstGeom prst="rect">
            <a:avLst/>
          </a:prstGeom>
          <a:noFill/>
          <a:ln/>
        </p:spPr>
        <p:txBody>
          <a:bodyPr wrap="square" lIns="0" tIns="0" rIns="0" bIns="0" rtlCol="0" anchor="ctr">
            <a:normAutofit/>
          </a:bodyPr>
          <a:lstStyle/>
          <a:p>
            <a:pPr algn="r" indent="0" marL="0">
              <a:buNone/>
            </a:pPr>
            <a:r>
              <a:rPr lang="en-US" sz="800" dirty="0">
                <a:solidFill>
                  <a:srgbClr val="927F96"/>
                </a:solidFill>
                <a:latin typeface="Aptos" pitchFamily="34" charset="0"/>
                <a:ea typeface="Aptos" pitchFamily="34" charset="-122"/>
                <a:cs typeface="Aptos" pitchFamily="34" charset="-120"/>
              </a:rPr>
              <a:t>17  /  27</a:t>
            </a:r>
            <a:endParaRPr lang="en-US" sz="800" dirty="0"/>
          </a:p>
        </p:txBody>
      </p:sp>
      <p:sp>
        <p:nvSpPr>
          <p:cNvPr id="8" name="Text 6"/>
          <p:cNvSpPr/>
          <p:nvPr/>
        </p:nvSpPr>
        <p:spPr>
          <a:xfrm>
            <a:off x="530352" y="612648"/>
            <a:ext cx="7955280" cy="557784"/>
          </a:xfrm>
          <a:prstGeom prst="rect">
            <a:avLst/>
          </a:prstGeom>
          <a:noFill/>
          <a:ln/>
        </p:spPr>
        <p:txBody>
          <a:bodyPr wrap="square" lIns="0" tIns="0" rIns="0" bIns="0" rtlCol="0" anchor="ctr">
            <a:normAutofit/>
          </a:bodyPr>
          <a:lstStyle/>
          <a:p>
            <a:pPr algn="l" indent="0" marL="0">
              <a:buNone/>
            </a:pPr>
            <a:r>
              <a:rPr lang="en-US" sz="3400" dirty="0">
                <a:solidFill>
                  <a:srgbClr val="84456A"/>
                </a:solidFill>
                <a:latin typeface="Georgia" pitchFamily="34" charset="0"/>
                <a:ea typeface="Georgia" pitchFamily="34" charset="-122"/>
                <a:cs typeface="Georgia" pitchFamily="34" charset="-120"/>
              </a:rPr>
              <a:t>Daedalus Kitchen</a:t>
            </a:r>
            <a:endParaRPr lang="en-US" sz="3400" dirty="0"/>
          </a:p>
        </p:txBody>
      </p:sp>
      <p:sp>
        <p:nvSpPr>
          <p:cNvPr id="9" name="Text 7"/>
          <p:cNvSpPr/>
          <p:nvPr/>
        </p:nvSpPr>
        <p:spPr>
          <a:xfrm>
            <a:off x="548640" y="1243584"/>
            <a:ext cx="9875520" cy="310896"/>
          </a:xfrm>
          <a:prstGeom prst="rect">
            <a:avLst/>
          </a:prstGeom>
          <a:noFill/>
          <a:ln/>
        </p:spPr>
        <p:txBody>
          <a:bodyPr wrap="square" lIns="0" tIns="0" rIns="0" bIns="0" rtlCol="0" anchor="ctr">
            <a:normAutofit/>
          </a:bodyPr>
          <a:lstStyle/>
          <a:p>
            <a:pPr algn="l" indent="0" marL="0">
              <a:buNone/>
            </a:pPr>
            <a:r>
              <a:rPr lang="en-US" sz="1410" dirty="0">
                <a:solidFill>
                  <a:srgbClr val="786A7C"/>
                </a:solidFill>
                <a:latin typeface="Aptos" pitchFamily="34" charset="0"/>
                <a:ea typeface="Aptos" pitchFamily="34" charset="-122"/>
                <a:cs typeface="Aptos" pitchFamily="34" charset="-120"/>
              </a:rPr>
              <a:t>The craftsman’s kitchen, reinvented</a:t>
            </a:r>
            <a:endParaRPr lang="en-US" sz="1410" dirty="0"/>
          </a:p>
        </p:txBody>
      </p:sp>
      <p:sp>
        <p:nvSpPr>
          <p:cNvPr id="10" name="Shape 8"/>
          <p:cNvSpPr/>
          <p:nvPr/>
        </p:nvSpPr>
        <p:spPr>
          <a:xfrm>
            <a:off x="521208" y="1728216"/>
            <a:ext cx="5056632" cy="4288536"/>
          </a:xfrm>
          <a:prstGeom prst="roundRect">
            <a:avLst>
              <a:gd name="adj" fmla="val 2132"/>
            </a:avLst>
          </a:prstGeom>
          <a:solidFill>
            <a:srgbClr val="FFFCFE"/>
          </a:solidFill>
          <a:ln w="10160">
            <a:solidFill>
              <a:srgbClr val="E8D8E6"/>
            </a:solidFill>
            <a:prstDash val="solid"/>
          </a:ln>
        </p:spPr>
      </p:sp>
      <p:pic>
        <p:nvPicPr>
          <p:cNvPr id="11" name="Image 0" descr="/mnt/data/palace_room_visuals/Daedalus_Kitchen.jpg">    </p:cNvPr>
          <p:cNvPicPr>
            <a:picLocks noChangeAspect="1"/>
          </p:cNvPicPr>
          <p:nvPr/>
        </p:nvPicPr>
        <p:blipFill>
          <a:blip r:embed="rId1"/>
          <a:stretch>
            <a:fillRect/>
          </a:stretch>
        </p:blipFill>
        <p:spPr>
          <a:xfrm>
            <a:off x="630936" y="1837944"/>
            <a:ext cx="4837176" cy="2551176"/>
          </a:xfrm>
          <a:prstGeom prst="rect">
            <a:avLst/>
          </a:prstGeom>
        </p:spPr>
      </p:pic>
      <p:sp>
        <p:nvSpPr>
          <p:cNvPr id="12" name="Shape 9"/>
          <p:cNvSpPr/>
          <p:nvPr/>
        </p:nvSpPr>
        <p:spPr>
          <a:xfrm>
            <a:off x="640080" y="4379976"/>
            <a:ext cx="4809744" cy="36576"/>
          </a:xfrm>
          <a:prstGeom prst="rect">
            <a:avLst/>
          </a:prstGeom>
          <a:solidFill>
            <a:srgbClr val="4C8686"/>
          </a:solidFill>
          <a:ln w="12700">
            <a:solidFill>
              <a:srgbClr val="4C8686"/>
            </a:solidFill>
            <a:prstDash val="solid"/>
          </a:ln>
        </p:spPr>
      </p:sp>
      <p:sp>
        <p:nvSpPr>
          <p:cNvPr id="13" name="Text 10"/>
          <p:cNvSpPr/>
          <p:nvPr/>
        </p:nvSpPr>
        <p:spPr>
          <a:xfrm>
            <a:off x="777240" y="4626864"/>
            <a:ext cx="4462272" cy="210312"/>
          </a:xfrm>
          <a:prstGeom prst="rect">
            <a:avLst/>
          </a:prstGeom>
          <a:noFill/>
          <a:ln/>
        </p:spPr>
        <p:txBody>
          <a:bodyPr wrap="square" lIns="0" tIns="0" rIns="0" bIns="0" rtlCol="0" anchor="ctr">
            <a:normAutofit/>
          </a:bodyPr>
          <a:lstStyle/>
          <a:p>
            <a:pPr algn="l" indent="0" marL="0">
              <a:buNone/>
            </a:pPr>
            <a:r>
              <a:rPr lang="en-US" sz="1010" b="1" spc="100" kern="0" dirty="0">
                <a:solidFill>
                  <a:srgbClr val="4C8686"/>
                </a:solidFill>
                <a:latin typeface="Aptos" pitchFamily="34" charset="0"/>
                <a:ea typeface="Aptos" pitchFamily="34" charset="-122"/>
                <a:cs typeface="Aptos" pitchFamily="34" charset="-120"/>
              </a:rPr>
              <a:t>NAME &amp; INSPIRATION</a:t>
            </a:r>
            <a:endParaRPr lang="en-US" sz="1010" dirty="0"/>
          </a:p>
        </p:txBody>
      </p:sp>
      <p:sp>
        <p:nvSpPr>
          <p:cNvPr id="14" name="Text 11"/>
          <p:cNvSpPr/>
          <p:nvPr/>
        </p:nvSpPr>
        <p:spPr>
          <a:xfrm>
            <a:off x="777240" y="4910328"/>
            <a:ext cx="4462272" cy="283464"/>
          </a:xfrm>
          <a:prstGeom prst="rect">
            <a:avLst/>
          </a:prstGeom>
          <a:noFill/>
          <a:ln/>
        </p:spPr>
        <p:txBody>
          <a:bodyPr wrap="square" lIns="0" tIns="0" rIns="0" bIns="0" rtlCol="0" anchor="ctr">
            <a:normAutofit/>
          </a:bodyPr>
          <a:lstStyle/>
          <a:p>
            <a:pPr algn="l" indent="0" marL="0">
              <a:buNone/>
            </a:pPr>
            <a:r>
              <a:rPr lang="en-US" sz="1320" dirty="0">
                <a:solidFill>
                  <a:srgbClr val="382B42"/>
                </a:solidFill>
                <a:latin typeface="Georgia" pitchFamily="34" charset="0"/>
                <a:ea typeface="Georgia" pitchFamily="34" charset="-122"/>
                <a:cs typeface="Georgia" pitchFamily="34" charset="-120"/>
              </a:rPr>
              <a:t>Daedalus · master inventor and builder</a:t>
            </a:r>
            <a:endParaRPr lang="en-US" sz="1320" dirty="0"/>
          </a:p>
        </p:txBody>
      </p:sp>
      <p:sp>
        <p:nvSpPr>
          <p:cNvPr id="15" name="Text 12"/>
          <p:cNvSpPr/>
          <p:nvPr/>
        </p:nvSpPr>
        <p:spPr>
          <a:xfrm>
            <a:off x="777240" y="5276088"/>
            <a:ext cx="4425696" cy="521208"/>
          </a:xfrm>
          <a:prstGeom prst="rect">
            <a:avLst/>
          </a:prstGeom>
          <a:noFill/>
          <a:ln/>
        </p:spPr>
        <p:txBody>
          <a:bodyPr wrap="square" lIns="0" tIns="0" rIns="0" bIns="0" rtlCol="0" anchor="t">
            <a:normAutofit/>
          </a:bodyPr>
          <a:lstStyle/>
          <a:p>
            <a:pPr algn="l" indent="0" marL="0">
              <a:buNone/>
            </a:pPr>
            <a:r>
              <a:rPr lang="en-US" sz="1260" i="1" dirty="0">
                <a:solidFill>
                  <a:srgbClr val="786A7C"/>
                </a:solidFill>
                <a:latin typeface="Aptos" pitchFamily="34" charset="0"/>
                <a:ea typeface="Aptos" pitchFamily="34" charset="-122"/>
                <a:cs typeface="Aptos" pitchFamily="34" charset="-120"/>
              </a:rPr>
              <a:t>Cooking remains human and creative, with intelligent assistance nearby.</a:t>
            </a:r>
            <a:endParaRPr lang="en-US" sz="1260" dirty="0"/>
          </a:p>
        </p:txBody>
      </p:sp>
      <p:sp>
        <p:nvSpPr>
          <p:cNvPr id="16" name="Shape 13"/>
          <p:cNvSpPr/>
          <p:nvPr/>
        </p:nvSpPr>
        <p:spPr>
          <a:xfrm>
            <a:off x="5788152" y="1719072"/>
            <a:ext cx="5815584" cy="1344168"/>
          </a:xfrm>
          <a:prstGeom prst="roundRect">
            <a:avLst>
              <a:gd name="adj" fmla="val 7483"/>
            </a:avLst>
          </a:prstGeom>
          <a:solidFill>
            <a:srgbClr val="FFFCFE"/>
          </a:solidFill>
          <a:ln w="10160">
            <a:solidFill>
              <a:srgbClr val="E8D8E6"/>
            </a:solidFill>
            <a:prstDash val="solid"/>
          </a:ln>
        </p:spPr>
      </p:sp>
      <p:sp>
        <p:nvSpPr>
          <p:cNvPr id="17" name="Shape 14"/>
          <p:cNvSpPr/>
          <p:nvPr/>
        </p:nvSpPr>
        <p:spPr>
          <a:xfrm>
            <a:off x="6007608" y="1965960"/>
            <a:ext cx="50292" cy="338328"/>
          </a:xfrm>
          <a:prstGeom prst="rect">
            <a:avLst/>
          </a:prstGeom>
          <a:solidFill>
            <a:srgbClr val="4C8686"/>
          </a:solidFill>
          <a:ln w="12700">
            <a:solidFill>
              <a:srgbClr val="4C8686"/>
            </a:solidFill>
            <a:prstDash val="solid"/>
          </a:ln>
        </p:spPr>
      </p:sp>
      <p:sp>
        <p:nvSpPr>
          <p:cNvPr id="18" name="Text 15"/>
          <p:cNvSpPr/>
          <p:nvPr/>
        </p:nvSpPr>
        <p:spPr>
          <a:xfrm>
            <a:off x="6208776" y="192024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SPATIAL DESIGN</a:t>
            </a:r>
            <a:endParaRPr lang="en-US" sz="1260" dirty="0"/>
          </a:p>
        </p:txBody>
      </p:sp>
      <p:sp>
        <p:nvSpPr>
          <p:cNvPr id="19" name="Text 16"/>
          <p:cNvSpPr/>
          <p:nvPr/>
        </p:nvSpPr>
        <p:spPr>
          <a:xfrm>
            <a:off x="6208776" y="228600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Warm marble island, integrated appliances and bronze-accent shelving.</a:t>
            </a:r>
            <a:endParaRPr lang="en-US" sz="1190" dirty="0"/>
          </a:p>
        </p:txBody>
      </p:sp>
      <p:sp>
        <p:nvSpPr>
          <p:cNvPr id="20" name="Text 17"/>
          <p:cNvSpPr/>
          <p:nvPr/>
        </p:nvSpPr>
        <p:spPr>
          <a:xfrm>
            <a:off x="6208776" y="264261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Unobstructed preparation zones keep a visually rich kitchen functional.</a:t>
            </a:r>
            <a:endParaRPr lang="en-US" sz="1190" dirty="0"/>
          </a:p>
        </p:txBody>
      </p:sp>
      <p:sp>
        <p:nvSpPr>
          <p:cNvPr id="21" name="Shape 18"/>
          <p:cNvSpPr/>
          <p:nvPr/>
        </p:nvSpPr>
        <p:spPr>
          <a:xfrm>
            <a:off x="5788152" y="3182112"/>
            <a:ext cx="5815584" cy="1344168"/>
          </a:xfrm>
          <a:prstGeom prst="roundRect">
            <a:avLst>
              <a:gd name="adj" fmla="val 7483"/>
            </a:avLst>
          </a:prstGeom>
          <a:solidFill>
            <a:srgbClr val="FFFCFE"/>
          </a:solidFill>
          <a:ln w="10160">
            <a:solidFill>
              <a:srgbClr val="E8D8E6"/>
            </a:solidFill>
            <a:prstDash val="solid"/>
          </a:ln>
        </p:spPr>
      </p:sp>
      <p:sp>
        <p:nvSpPr>
          <p:cNvPr id="22" name="Shape 19"/>
          <p:cNvSpPr/>
          <p:nvPr/>
        </p:nvSpPr>
        <p:spPr>
          <a:xfrm>
            <a:off x="6007608" y="3429000"/>
            <a:ext cx="50292" cy="338328"/>
          </a:xfrm>
          <a:prstGeom prst="rect">
            <a:avLst/>
          </a:prstGeom>
          <a:solidFill>
            <a:srgbClr val="4C8686"/>
          </a:solidFill>
          <a:ln w="12700">
            <a:solidFill>
              <a:srgbClr val="4C8686"/>
            </a:solidFill>
            <a:prstDash val="solid"/>
          </a:ln>
        </p:spPr>
      </p:sp>
      <p:sp>
        <p:nvSpPr>
          <p:cNvPr id="23" name="Text 20"/>
          <p:cNvSpPr/>
          <p:nvPr/>
        </p:nvSpPr>
        <p:spPr>
          <a:xfrm>
            <a:off x="6208776" y="338328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EQUIPMENT &amp; FIT-OUT</a:t>
            </a:r>
            <a:endParaRPr lang="en-US" sz="1260" dirty="0"/>
          </a:p>
        </p:txBody>
      </p:sp>
      <p:sp>
        <p:nvSpPr>
          <p:cNvPr id="24" name="Text 21"/>
          <p:cNvSpPr/>
          <p:nvPr/>
        </p:nvSpPr>
        <p:spPr>
          <a:xfrm>
            <a:off x="6208776" y="374904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Induction range, combination oven, refrigerator and dishwasher</a:t>
            </a:r>
            <a:endParaRPr lang="en-US" sz="1190" dirty="0"/>
          </a:p>
        </p:txBody>
      </p:sp>
      <p:sp>
        <p:nvSpPr>
          <p:cNvPr id="25" name="Text 22"/>
          <p:cNvSpPr/>
          <p:nvPr/>
        </p:nvSpPr>
        <p:spPr>
          <a:xfrm>
            <a:off x="6208776" y="410565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Countertop preparation devices, pantry storage and extraction hood</a:t>
            </a:r>
            <a:endParaRPr lang="en-US" sz="1190" dirty="0"/>
          </a:p>
        </p:txBody>
      </p:sp>
      <p:sp>
        <p:nvSpPr>
          <p:cNvPr id="26" name="Shape 23"/>
          <p:cNvSpPr/>
          <p:nvPr/>
        </p:nvSpPr>
        <p:spPr>
          <a:xfrm>
            <a:off x="5788152" y="4645152"/>
            <a:ext cx="5815584" cy="1344168"/>
          </a:xfrm>
          <a:prstGeom prst="roundRect">
            <a:avLst>
              <a:gd name="adj" fmla="val 7483"/>
            </a:avLst>
          </a:prstGeom>
          <a:solidFill>
            <a:srgbClr val="F4E8F8"/>
          </a:solidFill>
          <a:ln w="10160">
            <a:solidFill>
              <a:srgbClr val="E8D8E6"/>
            </a:solidFill>
            <a:prstDash val="solid"/>
          </a:ln>
        </p:spPr>
      </p:sp>
      <p:sp>
        <p:nvSpPr>
          <p:cNvPr id="27" name="Shape 24"/>
          <p:cNvSpPr/>
          <p:nvPr/>
        </p:nvSpPr>
        <p:spPr>
          <a:xfrm>
            <a:off x="6007608" y="4892040"/>
            <a:ext cx="50292" cy="338328"/>
          </a:xfrm>
          <a:prstGeom prst="rect">
            <a:avLst/>
          </a:prstGeom>
          <a:solidFill>
            <a:srgbClr val="52769F"/>
          </a:solidFill>
          <a:ln w="12700">
            <a:solidFill>
              <a:srgbClr val="52769F"/>
            </a:solidFill>
            <a:prstDash val="solid"/>
          </a:ln>
        </p:spPr>
      </p:sp>
      <p:sp>
        <p:nvSpPr>
          <p:cNvPr id="28" name="Text 25"/>
          <p:cNvSpPr/>
          <p:nvPr/>
        </p:nvSpPr>
        <p:spPr>
          <a:xfrm>
            <a:off x="6208776" y="484632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52769F"/>
                </a:solidFill>
                <a:latin typeface="Aptos" pitchFamily="34" charset="0"/>
                <a:ea typeface="Aptos" pitchFamily="34" charset="-122"/>
                <a:cs typeface="Aptos" pitchFamily="34" charset="-120"/>
              </a:rPr>
              <a:t>AI &amp; ROBOTICS</a:t>
            </a:r>
            <a:endParaRPr lang="en-US" sz="1260" dirty="0"/>
          </a:p>
        </p:txBody>
      </p:sp>
      <p:sp>
        <p:nvSpPr>
          <p:cNvPr id="29" name="Text 26"/>
          <p:cNvSpPr/>
          <p:nvPr/>
        </p:nvSpPr>
        <p:spPr>
          <a:xfrm>
            <a:off x="6208776" y="521208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Robot-assisted food prep demonstrations with supervised operation</a:t>
            </a:r>
            <a:endParaRPr lang="en-US" sz="1190" dirty="0"/>
          </a:p>
        </p:txBody>
      </p:sp>
      <p:sp>
        <p:nvSpPr>
          <p:cNvPr id="30" name="Text 27"/>
          <p:cNvSpPr/>
          <p:nvPr/>
        </p:nvSpPr>
        <p:spPr>
          <a:xfrm>
            <a:off x="6208776" y="556869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Recipe guidance, inventory suggestions and energy-aware scheduling</a:t>
            </a:r>
            <a:endParaRPr lang="en-US" sz="1190" dirty="0"/>
          </a:p>
        </p:txBody>
      </p:sp>
      <p:sp>
        <p:nvSpPr>
          <p:cNvPr id="31" name="Shape 28"/>
          <p:cNvSpPr/>
          <p:nvPr/>
        </p:nvSpPr>
        <p:spPr>
          <a:xfrm>
            <a:off x="5788152" y="6199632"/>
            <a:ext cx="5815584" cy="201168"/>
          </a:xfrm>
          <a:prstGeom prst="roundRect">
            <a:avLst>
              <a:gd name="adj" fmla="val 13636"/>
            </a:avLst>
          </a:prstGeom>
          <a:solidFill>
            <a:srgbClr val="FBF6FA"/>
          </a:solidFill>
          <a:ln w="10160">
            <a:solidFill>
              <a:srgbClr val="FBF6FA"/>
            </a:solidFill>
            <a:prstDash val="solid"/>
          </a:ln>
        </p:spPr>
      </p:sp>
      <p:sp>
        <p:nvSpPr>
          <p:cNvPr id="32" name="Text 29"/>
          <p:cNvSpPr/>
          <p:nvPr/>
        </p:nvSpPr>
        <p:spPr>
          <a:xfrm>
            <a:off x="5961888" y="6199632"/>
            <a:ext cx="5413248" cy="182880"/>
          </a:xfrm>
          <a:prstGeom prst="rect">
            <a:avLst/>
          </a:prstGeom>
          <a:noFill/>
          <a:ln/>
        </p:spPr>
        <p:txBody>
          <a:bodyPr wrap="square" lIns="0" tIns="0" rIns="0" bIns="0" rtlCol="0" anchor="ctr">
            <a:normAutofit/>
          </a:bodyPr>
          <a:lstStyle/>
          <a:p>
            <a:pPr algn="l" indent="0" marL="0">
              <a:buNone/>
            </a:pPr>
            <a:r>
              <a:rPr lang="en-US" sz="870" spc="75" kern="0" dirty="0">
                <a:solidFill>
                  <a:srgbClr val="927F96"/>
                </a:solidFill>
                <a:latin typeface="Aptos" pitchFamily="34" charset="0"/>
                <a:ea typeface="Aptos" pitchFamily="34" charset="-122"/>
                <a:cs typeface="Aptos" pitchFamily="34" charset="-120"/>
              </a:rPr>
              <a:t>12 / CULINARY    /    SOCIAL LEVEL</a:t>
            </a:r>
            <a:endParaRPr lang="en-US" sz="87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BF6FA"/>
        </a:solidFill>
      </p:bgPr>
    </p:bg>
    <p:spTree>
      <p:nvGrpSpPr>
        <p:cNvPr id="1" name=""/>
        <p:cNvGrpSpPr/>
        <p:nvPr/>
      </p:nvGrpSpPr>
      <p:grpSpPr>
        <a:xfrm>
          <a:off x="0" y="0"/>
          <a:ext cx="0" cy="0"/>
          <a:chOff x="0" y="0"/>
          <a:chExt cx="0" cy="0"/>
        </a:xfrm>
      </p:grpSpPr>
      <p:sp>
        <p:nvSpPr>
          <p:cNvPr id="2" name="Shape 0"/>
          <p:cNvSpPr/>
          <p:nvPr/>
        </p:nvSpPr>
        <p:spPr>
          <a:xfrm>
            <a:off x="0" y="0"/>
            <a:ext cx="12191695" cy="51206"/>
          </a:xfrm>
          <a:prstGeom prst="rect">
            <a:avLst/>
          </a:prstGeom>
          <a:solidFill>
            <a:srgbClr val="AF718F"/>
          </a:solidFill>
          <a:ln w="12700">
            <a:solidFill>
              <a:srgbClr val="AF718F"/>
            </a:solidFill>
            <a:prstDash val="solid"/>
          </a:ln>
        </p:spPr>
      </p:sp>
      <p:sp>
        <p:nvSpPr>
          <p:cNvPr id="3" name="Text 1"/>
          <p:cNvSpPr/>
          <p:nvPr/>
        </p:nvSpPr>
        <p:spPr>
          <a:xfrm>
            <a:off x="484632" y="201168"/>
            <a:ext cx="4206240" cy="256032"/>
          </a:xfrm>
          <a:prstGeom prst="rect">
            <a:avLst/>
          </a:prstGeom>
          <a:noFill/>
          <a:ln/>
        </p:spPr>
        <p:txBody>
          <a:bodyPr wrap="square" lIns="0" tIns="0" rIns="0" bIns="0" rtlCol="0" anchor="ctr">
            <a:normAutofit/>
          </a:bodyPr>
          <a:lstStyle/>
          <a:p>
            <a:pPr algn="l" indent="0" marL="0">
              <a:buNone/>
            </a:pPr>
            <a:r>
              <a:rPr lang="en-US" sz="1000" b="1" spc="120" kern="0" dirty="0">
                <a:solidFill>
                  <a:srgbClr val="AF718F"/>
                </a:solidFill>
                <a:latin typeface="Aptos" pitchFamily="34" charset="0"/>
                <a:ea typeface="Aptos" pitchFamily="34" charset="-122"/>
                <a:cs typeface="Aptos" pitchFamily="34" charset="-120"/>
              </a:rPr>
              <a:t>✧ THE OLYMPIAN SKY PALACE</a:t>
            </a:r>
            <a:endParaRPr lang="en-US" sz="1000" dirty="0"/>
          </a:p>
        </p:txBody>
      </p:sp>
      <p:sp>
        <p:nvSpPr>
          <p:cNvPr id="4" name="Text 2"/>
          <p:cNvSpPr/>
          <p:nvPr/>
        </p:nvSpPr>
        <p:spPr>
          <a:xfrm>
            <a:off x="9253728" y="201168"/>
            <a:ext cx="2468880" cy="237744"/>
          </a:xfrm>
          <a:prstGeom prst="rect">
            <a:avLst/>
          </a:prstGeom>
          <a:noFill/>
          <a:ln/>
        </p:spPr>
        <p:txBody>
          <a:bodyPr wrap="square" lIns="0" tIns="0" rIns="0" bIns="0" rtlCol="0" anchor="ctr">
            <a:normAutofit/>
          </a:bodyPr>
          <a:lstStyle/>
          <a:p>
            <a:pPr algn="r" indent="0" marL="0">
              <a:buNone/>
            </a:pPr>
            <a:r>
              <a:rPr lang="en-US" sz="900" spc="100" kern="0" dirty="0">
                <a:solidFill>
                  <a:srgbClr val="786A7C"/>
                </a:solidFill>
                <a:latin typeface="Aptos" pitchFamily="34" charset="0"/>
                <a:ea typeface="Aptos" pitchFamily="34" charset="-122"/>
                <a:cs typeface="Aptos" pitchFamily="34" charset="-120"/>
              </a:rPr>
              <a:t>SOCIAL LEVEL / 13 / DINING</a:t>
            </a:r>
            <a:endParaRPr lang="en-US" sz="900" dirty="0"/>
          </a:p>
        </p:txBody>
      </p:sp>
      <p:sp>
        <p:nvSpPr>
          <p:cNvPr id="5" name="Shape 3"/>
          <p:cNvSpPr/>
          <p:nvPr/>
        </p:nvSpPr>
        <p:spPr>
          <a:xfrm>
            <a:off x="484632" y="6524244"/>
            <a:ext cx="11219688" cy="0"/>
          </a:xfrm>
          <a:prstGeom prst="line">
            <a:avLst/>
          </a:prstGeom>
          <a:noFill/>
          <a:ln w="8890">
            <a:solidFill>
              <a:srgbClr val="E8D8E6"/>
            </a:solidFill>
            <a:prstDash val="solid"/>
          </a:ln>
        </p:spPr>
      </p:sp>
      <p:sp>
        <p:nvSpPr>
          <p:cNvPr id="6" name="Text 4"/>
          <p:cNvSpPr/>
          <p:nvPr/>
        </p:nvSpPr>
        <p:spPr>
          <a:xfrm>
            <a:off x="484632" y="6556248"/>
            <a:ext cx="5486400" cy="155448"/>
          </a:xfrm>
          <a:prstGeom prst="rect">
            <a:avLst/>
          </a:prstGeom>
          <a:noFill/>
          <a:ln/>
        </p:spPr>
        <p:txBody>
          <a:bodyPr wrap="square" lIns="0" tIns="0" rIns="0" bIns="0" rtlCol="0" anchor="ctr">
            <a:normAutofit/>
          </a:bodyPr>
          <a:lstStyle/>
          <a:p>
            <a:pPr algn="l" indent="0" marL="0">
              <a:buNone/>
            </a:pPr>
            <a:r>
              <a:rPr lang="en-US" sz="780" spc="50" kern="0" dirty="0">
                <a:solidFill>
                  <a:srgbClr val="927F96"/>
                </a:solidFill>
                <a:latin typeface="Aptos" pitchFamily="34" charset="0"/>
                <a:ea typeface="Aptos" pitchFamily="34" charset="-122"/>
                <a:cs typeface="Aptos" pitchFamily="34" charset="-120"/>
              </a:rPr>
              <a:t>THE PRINCESS EDITION   •   AI + ROBOTICS + SOLAR</a:t>
            </a:r>
            <a:endParaRPr lang="en-US" sz="780" dirty="0"/>
          </a:p>
        </p:txBody>
      </p:sp>
      <p:sp>
        <p:nvSpPr>
          <p:cNvPr id="7" name="Text 5"/>
          <p:cNvSpPr/>
          <p:nvPr/>
        </p:nvSpPr>
        <p:spPr>
          <a:xfrm>
            <a:off x="10625328" y="6556248"/>
            <a:ext cx="1051560" cy="155448"/>
          </a:xfrm>
          <a:prstGeom prst="rect">
            <a:avLst/>
          </a:prstGeom>
          <a:noFill/>
          <a:ln/>
        </p:spPr>
        <p:txBody>
          <a:bodyPr wrap="square" lIns="0" tIns="0" rIns="0" bIns="0" rtlCol="0" anchor="ctr">
            <a:normAutofit/>
          </a:bodyPr>
          <a:lstStyle/>
          <a:p>
            <a:pPr algn="r" indent="0" marL="0">
              <a:buNone/>
            </a:pPr>
            <a:r>
              <a:rPr lang="en-US" sz="800" dirty="0">
                <a:solidFill>
                  <a:srgbClr val="927F96"/>
                </a:solidFill>
                <a:latin typeface="Aptos" pitchFamily="34" charset="0"/>
                <a:ea typeface="Aptos" pitchFamily="34" charset="-122"/>
                <a:cs typeface="Aptos" pitchFamily="34" charset="-120"/>
              </a:rPr>
              <a:t>18  /  27</a:t>
            </a:r>
            <a:endParaRPr lang="en-US" sz="800" dirty="0"/>
          </a:p>
        </p:txBody>
      </p:sp>
      <p:sp>
        <p:nvSpPr>
          <p:cNvPr id="8" name="Text 6"/>
          <p:cNvSpPr/>
          <p:nvPr/>
        </p:nvSpPr>
        <p:spPr>
          <a:xfrm>
            <a:off x="530352" y="612648"/>
            <a:ext cx="7955280" cy="557784"/>
          </a:xfrm>
          <a:prstGeom prst="rect">
            <a:avLst/>
          </a:prstGeom>
          <a:noFill/>
          <a:ln/>
        </p:spPr>
        <p:txBody>
          <a:bodyPr wrap="square" lIns="0" tIns="0" rIns="0" bIns="0" rtlCol="0" anchor="ctr">
            <a:normAutofit/>
          </a:bodyPr>
          <a:lstStyle/>
          <a:p>
            <a:pPr algn="l" indent="0" marL="0">
              <a:buNone/>
            </a:pPr>
            <a:r>
              <a:rPr lang="en-US" sz="3400" dirty="0">
                <a:solidFill>
                  <a:srgbClr val="84456A"/>
                </a:solidFill>
                <a:latin typeface="Georgia" pitchFamily="34" charset="0"/>
                <a:ea typeface="Georgia" pitchFamily="34" charset="-122"/>
                <a:cs typeface="Georgia" pitchFamily="34" charset="-120"/>
              </a:rPr>
              <a:t>Lyceum Table</a:t>
            </a:r>
            <a:endParaRPr lang="en-US" sz="3400" dirty="0"/>
          </a:p>
        </p:txBody>
      </p:sp>
      <p:sp>
        <p:nvSpPr>
          <p:cNvPr id="9" name="Text 7"/>
          <p:cNvSpPr/>
          <p:nvPr/>
        </p:nvSpPr>
        <p:spPr>
          <a:xfrm>
            <a:off x="548640" y="1243584"/>
            <a:ext cx="9875520" cy="310896"/>
          </a:xfrm>
          <a:prstGeom prst="rect">
            <a:avLst/>
          </a:prstGeom>
          <a:noFill/>
          <a:ln/>
        </p:spPr>
        <p:txBody>
          <a:bodyPr wrap="square" lIns="0" tIns="0" rIns="0" bIns="0" rtlCol="0" anchor="ctr">
            <a:normAutofit/>
          </a:bodyPr>
          <a:lstStyle/>
          <a:p>
            <a:pPr algn="l" indent="0" marL="0">
              <a:buNone/>
            </a:pPr>
            <a:r>
              <a:rPr lang="en-US" sz="1410" dirty="0">
                <a:solidFill>
                  <a:srgbClr val="786A7C"/>
                </a:solidFill>
                <a:latin typeface="Aptos" pitchFamily="34" charset="0"/>
                <a:ea typeface="Aptos" pitchFamily="34" charset="-122"/>
                <a:cs typeface="Aptos" pitchFamily="34" charset="-120"/>
              </a:rPr>
              <a:t>A gathering place for ideas and taste</a:t>
            </a:r>
            <a:endParaRPr lang="en-US" sz="1410" dirty="0"/>
          </a:p>
        </p:txBody>
      </p:sp>
      <p:sp>
        <p:nvSpPr>
          <p:cNvPr id="10" name="Shape 8"/>
          <p:cNvSpPr/>
          <p:nvPr/>
        </p:nvSpPr>
        <p:spPr>
          <a:xfrm>
            <a:off x="521208" y="1728216"/>
            <a:ext cx="5056632" cy="4288536"/>
          </a:xfrm>
          <a:prstGeom prst="roundRect">
            <a:avLst>
              <a:gd name="adj" fmla="val 2132"/>
            </a:avLst>
          </a:prstGeom>
          <a:solidFill>
            <a:srgbClr val="FFFCFE"/>
          </a:solidFill>
          <a:ln w="10160">
            <a:solidFill>
              <a:srgbClr val="E8D8E6"/>
            </a:solidFill>
            <a:prstDash val="solid"/>
          </a:ln>
        </p:spPr>
      </p:sp>
      <p:pic>
        <p:nvPicPr>
          <p:cNvPr id="11" name="Image 0" descr="/mnt/data/palace_room_visuals/Lyceum_Table.jpg">    </p:cNvPr>
          <p:cNvPicPr>
            <a:picLocks noChangeAspect="1"/>
          </p:cNvPicPr>
          <p:nvPr/>
        </p:nvPicPr>
        <p:blipFill>
          <a:blip r:embed="rId1"/>
          <a:stretch>
            <a:fillRect/>
          </a:stretch>
        </p:blipFill>
        <p:spPr>
          <a:xfrm>
            <a:off x="630936" y="1837944"/>
            <a:ext cx="4837176" cy="2551176"/>
          </a:xfrm>
          <a:prstGeom prst="rect">
            <a:avLst/>
          </a:prstGeom>
        </p:spPr>
      </p:pic>
      <p:sp>
        <p:nvSpPr>
          <p:cNvPr id="12" name="Shape 9"/>
          <p:cNvSpPr/>
          <p:nvPr/>
        </p:nvSpPr>
        <p:spPr>
          <a:xfrm>
            <a:off x="640080" y="4379976"/>
            <a:ext cx="4809744" cy="36576"/>
          </a:xfrm>
          <a:prstGeom prst="rect">
            <a:avLst/>
          </a:prstGeom>
          <a:solidFill>
            <a:srgbClr val="52769F"/>
          </a:solidFill>
          <a:ln w="12700">
            <a:solidFill>
              <a:srgbClr val="52769F"/>
            </a:solidFill>
            <a:prstDash val="solid"/>
          </a:ln>
        </p:spPr>
      </p:sp>
      <p:sp>
        <p:nvSpPr>
          <p:cNvPr id="13" name="Text 10"/>
          <p:cNvSpPr/>
          <p:nvPr/>
        </p:nvSpPr>
        <p:spPr>
          <a:xfrm>
            <a:off x="777240" y="4626864"/>
            <a:ext cx="4462272" cy="210312"/>
          </a:xfrm>
          <a:prstGeom prst="rect">
            <a:avLst/>
          </a:prstGeom>
          <a:noFill/>
          <a:ln/>
        </p:spPr>
        <p:txBody>
          <a:bodyPr wrap="square" lIns="0" tIns="0" rIns="0" bIns="0" rtlCol="0" anchor="ctr">
            <a:normAutofit/>
          </a:bodyPr>
          <a:lstStyle/>
          <a:p>
            <a:pPr algn="l" indent="0" marL="0">
              <a:buNone/>
            </a:pPr>
            <a:r>
              <a:rPr lang="en-US" sz="1010" b="1" spc="100" kern="0" dirty="0">
                <a:solidFill>
                  <a:srgbClr val="52769F"/>
                </a:solidFill>
                <a:latin typeface="Aptos" pitchFamily="34" charset="0"/>
                <a:ea typeface="Aptos" pitchFamily="34" charset="-122"/>
                <a:cs typeface="Aptos" pitchFamily="34" charset="-120"/>
              </a:rPr>
              <a:t>NAME &amp; INSPIRATION</a:t>
            </a:r>
            <a:endParaRPr lang="en-US" sz="1010" dirty="0"/>
          </a:p>
        </p:txBody>
      </p:sp>
      <p:sp>
        <p:nvSpPr>
          <p:cNvPr id="14" name="Text 11"/>
          <p:cNvSpPr/>
          <p:nvPr/>
        </p:nvSpPr>
        <p:spPr>
          <a:xfrm>
            <a:off x="777240" y="4910328"/>
            <a:ext cx="4462272" cy="283464"/>
          </a:xfrm>
          <a:prstGeom prst="rect">
            <a:avLst/>
          </a:prstGeom>
          <a:noFill/>
          <a:ln/>
        </p:spPr>
        <p:txBody>
          <a:bodyPr wrap="square" lIns="0" tIns="0" rIns="0" bIns="0" rtlCol="0" anchor="ctr">
            <a:normAutofit/>
          </a:bodyPr>
          <a:lstStyle/>
          <a:p>
            <a:pPr algn="l" indent="0" marL="0">
              <a:buNone/>
            </a:pPr>
            <a:r>
              <a:rPr lang="en-US" sz="1320" dirty="0">
                <a:solidFill>
                  <a:srgbClr val="382B42"/>
                </a:solidFill>
                <a:latin typeface="Georgia" pitchFamily="34" charset="0"/>
                <a:ea typeface="Georgia" pitchFamily="34" charset="-122"/>
                <a:cs typeface="Georgia" pitchFamily="34" charset="-120"/>
              </a:rPr>
              <a:t>Lyceum · Aristotle’s school of thought</a:t>
            </a:r>
            <a:endParaRPr lang="en-US" sz="1320" dirty="0"/>
          </a:p>
        </p:txBody>
      </p:sp>
      <p:sp>
        <p:nvSpPr>
          <p:cNvPr id="15" name="Text 12"/>
          <p:cNvSpPr/>
          <p:nvPr/>
        </p:nvSpPr>
        <p:spPr>
          <a:xfrm>
            <a:off x="777240" y="5276088"/>
            <a:ext cx="4425696" cy="521208"/>
          </a:xfrm>
          <a:prstGeom prst="rect">
            <a:avLst/>
          </a:prstGeom>
          <a:noFill/>
          <a:ln/>
        </p:spPr>
        <p:txBody>
          <a:bodyPr wrap="square" lIns="0" tIns="0" rIns="0" bIns="0" rtlCol="0" anchor="t">
            <a:normAutofit/>
          </a:bodyPr>
          <a:lstStyle/>
          <a:p>
            <a:pPr algn="l" indent="0" marL="0">
              <a:buNone/>
            </a:pPr>
            <a:r>
              <a:rPr lang="en-US" sz="1260" i="1" dirty="0">
                <a:solidFill>
                  <a:srgbClr val="786A7C"/>
                </a:solidFill>
                <a:latin typeface="Aptos" pitchFamily="34" charset="0"/>
                <a:ea typeface="Aptos" pitchFamily="34" charset="-122"/>
                <a:cs typeface="Aptos" pitchFamily="34" charset="-120"/>
              </a:rPr>
              <a:t>A conversation-centered room, inspired by the ancient exchange of ideas.</a:t>
            </a:r>
            <a:endParaRPr lang="en-US" sz="1260" dirty="0"/>
          </a:p>
        </p:txBody>
      </p:sp>
      <p:sp>
        <p:nvSpPr>
          <p:cNvPr id="16" name="Shape 13"/>
          <p:cNvSpPr/>
          <p:nvPr/>
        </p:nvSpPr>
        <p:spPr>
          <a:xfrm>
            <a:off x="5788152" y="1719072"/>
            <a:ext cx="5815584" cy="1344168"/>
          </a:xfrm>
          <a:prstGeom prst="roundRect">
            <a:avLst>
              <a:gd name="adj" fmla="val 7483"/>
            </a:avLst>
          </a:prstGeom>
          <a:solidFill>
            <a:srgbClr val="FFFCFE"/>
          </a:solidFill>
          <a:ln w="10160">
            <a:solidFill>
              <a:srgbClr val="E8D8E6"/>
            </a:solidFill>
            <a:prstDash val="solid"/>
          </a:ln>
        </p:spPr>
      </p:sp>
      <p:sp>
        <p:nvSpPr>
          <p:cNvPr id="17" name="Shape 14"/>
          <p:cNvSpPr/>
          <p:nvPr/>
        </p:nvSpPr>
        <p:spPr>
          <a:xfrm>
            <a:off x="6007608" y="1965960"/>
            <a:ext cx="50292" cy="338328"/>
          </a:xfrm>
          <a:prstGeom prst="rect">
            <a:avLst/>
          </a:prstGeom>
          <a:solidFill>
            <a:srgbClr val="52769F"/>
          </a:solidFill>
          <a:ln w="12700">
            <a:solidFill>
              <a:srgbClr val="52769F"/>
            </a:solidFill>
            <a:prstDash val="solid"/>
          </a:ln>
        </p:spPr>
      </p:sp>
      <p:sp>
        <p:nvSpPr>
          <p:cNvPr id="18" name="Text 15"/>
          <p:cNvSpPr/>
          <p:nvPr/>
        </p:nvSpPr>
        <p:spPr>
          <a:xfrm>
            <a:off x="6208776" y="192024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SPATIAL DESIGN</a:t>
            </a:r>
            <a:endParaRPr lang="en-US" sz="1260" dirty="0"/>
          </a:p>
        </p:txBody>
      </p:sp>
      <p:sp>
        <p:nvSpPr>
          <p:cNvPr id="19" name="Text 16"/>
          <p:cNvSpPr/>
          <p:nvPr/>
        </p:nvSpPr>
        <p:spPr>
          <a:xfrm>
            <a:off x="6208776" y="228600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A sculptural long table beneath a restrained contemporary chandelier.</a:t>
            </a:r>
            <a:endParaRPr lang="en-US" sz="1190" dirty="0"/>
          </a:p>
        </p:txBody>
      </p:sp>
      <p:sp>
        <p:nvSpPr>
          <p:cNvPr id="20" name="Text 17"/>
          <p:cNvSpPr/>
          <p:nvPr/>
        </p:nvSpPr>
        <p:spPr>
          <a:xfrm>
            <a:off x="6208776" y="264261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Gothic windows and warm textiles create a welcoming social scale.</a:t>
            </a:r>
            <a:endParaRPr lang="en-US" sz="1190" dirty="0"/>
          </a:p>
        </p:txBody>
      </p:sp>
      <p:sp>
        <p:nvSpPr>
          <p:cNvPr id="21" name="Shape 18"/>
          <p:cNvSpPr/>
          <p:nvPr/>
        </p:nvSpPr>
        <p:spPr>
          <a:xfrm>
            <a:off x="5788152" y="3182112"/>
            <a:ext cx="5815584" cy="1344168"/>
          </a:xfrm>
          <a:prstGeom prst="roundRect">
            <a:avLst>
              <a:gd name="adj" fmla="val 7483"/>
            </a:avLst>
          </a:prstGeom>
          <a:solidFill>
            <a:srgbClr val="FFFCFE"/>
          </a:solidFill>
          <a:ln w="10160">
            <a:solidFill>
              <a:srgbClr val="E8D8E6"/>
            </a:solidFill>
            <a:prstDash val="solid"/>
          </a:ln>
        </p:spPr>
      </p:sp>
      <p:sp>
        <p:nvSpPr>
          <p:cNvPr id="22" name="Shape 19"/>
          <p:cNvSpPr/>
          <p:nvPr/>
        </p:nvSpPr>
        <p:spPr>
          <a:xfrm>
            <a:off x="6007608" y="3429000"/>
            <a:ext cx="50292" cy="338328"/>
          </a:xfrm>
          <a:prstGeom prst="rect">
            <a:avLst/>
          </a:prstGeom>
          <a:solidFill>
            <a:srgbClr val="52769F"/>
          </a:solidFill>
          <a:ln w="12700">
            <a:solidFill>
              <a:srgbClr val="52769F"/>
            </a:solidFill>
            <a:prstDash val="solid"/>
          </a:ln>
        </p:spPr>
      </p:sp>
      <p:sp>
        <p:nvSpPr>
          <p:cNvPr id="23" name="Text 20"/>
          <p:cNvSpPr/>
          <p:nvPr/>
        </p:nvSpPr>
        <p:spPr>
          <a:xfrm>
            <a:off x="6208776" y="338328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EQUIPMENT &amp; FIT-OUT</a:t>
            </a:r>
            <a:endParaRPr lang="en-US" sz="1260" dirty="0"/>
          </a:p>
        </p:txBody>
      </p:sp>
      <p:sp>
        <p:nvSpPr>
          <p:cNvPr id="24" name="Text 21"/>
          <p:cNvSpPr/>
          <p:nvPr/>
        </p:nvSpPr>
        <p:spPr>
          <a:xfrm>
            <a:off x="6208776" y="374904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Expandable dining table, comfortable upholstered chairs</a:t>
            </a:r>
            <a:endParaRPr lang="en-US" sz="1190" dirty="0"/>
          </a:p>
        </p:txBody>
      </p:sp>
      <p:sp>
        <p:nvSpPr>
          <p:cNvPr id="25" name="Text 22"/>
          <p:cNvSpPr/>
          <p:nvPr/>
        </p:nvSpPr>
        <p:spPr>
          <a:xfrm>
            <a:off x="6208776" y="410565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Concealed serving storage and layered scene lighting</a:t>
            </a:r>
            <a:endParaRPr lang="en-US" sz="1190" dirty="0"/>
          </a:p>
        </p:txBody>
      </p:sp>
      <p:sp>
        <p:nvSpPr>
          <p:cNvPr id="26" name="Shape 23"/>
          <p:cNvSpPr/>
          <p:nvPr/>
        </p:nvSpPr>
        <p:spPr>
          <a:xfrm>
            <a:off x="5788152" y="4645152"/>
            <a:ext cx="5815584" cy="1344168"/>
          </a:xfrm>
          <a:prstGeom prst="roundRect">
            <a:avLst>
              <a:gd name="adj" fmla="val 7483"/>
            </a:avLst>
          </a:prstGeom>
          <a:solidFill>
            <a:srgbClr val="F4E8F8"/>
          </a:solidFill>
          <a:ln w="10160">
            <a:solidFill>
              <a:srgbClr val="E8D8E6"/>
            </a:solidFill>
            <a:prstDash val="solid"/>
          </a:ln>
        </p:spPr>
      </p:sp>
      <p:sp>
        <p:nvSpPr>
          <p:cNvPr id="27" name="Shape 24"/>
          <p:cNvSpPr/>
          <p:nvPr/>
        </p:nvSpPr>
        <p:spPr>
          <a:xfrm>
            <a:off x="6007608" y="4892040"/>
            <a:ext cx="50292" cy="338328"/>
          </a:xfrm>
          <a:prstGeom prst="rect">
            <a:avLst/>
          </a:prstGeom>
          <a:solidFill>
            <a:srgbClr val="52769F"/>
          </a:solidFill>
          <a:ln w="12700">
            <a:solidFill>
              <a:srgbClr val="52769F"/>
            </a:solidFill>
            <a:prstDash val="solid"/>
          </a:ln>
        </p:spPr>
      </p:sp>
      <p:sp>
        <p:nvSpPr>
          <p:cNvPr id="28" name="Text 25"/>
          <p:cNvSpPr/>
          <p:nvPr/>
        </p:nvSpPr>
        <p:spPr>
          <a:xfrm>
            <a:off x="6208776" y="484632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52769F"/>
                </a:solidFill>
                <a:latin typeface="Aptos" pitchFamily="34" charset="0"/>
                <a:ea typeface="Aptos" pitchFamily="34" charset="-122"/>
                <a:cs typeface="Aptos" pitchFamily="34" charset="-120"/>
              </a:rPr>
              <a:t>AI &amp; ROBOTICS</a:t>
            </a:r>
            <a:endParaRPr lang="en-US" sz="1260" dirty="0"/>
          </a:p>
        </p:txBody>
      </p:sp>
      <p:sp>
        <p:nvSpPr>
          <p:cNvPr id="29" name="Text 26"/>
          <p:cNvSpPr/>
          <p:nvPr/>
        </p:nvSpPr>
        <p:spPr>
          <a:xfrm>
            <a:off x="6208776" y="521208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Dinner scene orchestration for light, sound and climate</a:t>
            </a:r>
            <a:endParaRPr lang="en-US" sz="1190" dirty="0"/>
          </a:p>
        </p:txBody>
      </p:sp>
      <p:sp>
        <p:nvSpPr>
          <p:cNvPr id="30" name="Text 27"/>
          <p:cNvSpPr/>
          <p:nvPr/>
        </p:nvSpPr>
        <p:spPr>
          <a:xfrm>
            <a:off x="6208776" y="556869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Meal timing prompts and integration with kitchen service</a:t>
            </a:r>
            <a:endParaRPr lang="en-US" sz="1190" dirty="0"/>
          </a:p>
        </p:txBody>
      </p:sp>
      <p:sp>
        <p:nvSpPr>
          <p:cNvPr id="31" name="Shape 28"/>
          <p:cNvSpPr/>
          <p:nvPr/>
        </p:nvSpPr>
        <p:spPr>
          <a:xfrm>
            <a:off x="5788152" y="6199632"/>
            <a:ext cx="5815584" cy="201168"/>
          </a:xfrm>
          <a:prstGeom prst="roundRect">
            <a:avLst>
              <a:gd name="adj" fmla="val 13636"/>
            </a:avLst>
          </a:prstGeom>
          <a:solidFill>
            <a:srgbClr val="FBF6FA"/>
          </a:solidFill>
          <a:ln w="10160">
            <a:solidFill>
              <a:srgbClr val="FBF6FA"/>
            </a:solidFill>
            <a:prstDash val="solid"/>
          </a:ln>
        </p:spPr>
      </p:sp>
      <p:sp>
        <p:nvSpPr>
          <p:cNvPr id="32" name="Text 29"/>
          <p:cNvSpPr/>
          <p:nvPr/>
        </p:nvSpPr>
        <p:spPr>
          <a:xfrm>
            <a:off x="5961888" y="6199632"/>
            <a:ext cx="5413248" cy="182880"/>
          </a:xfrm>
          <a:prstGeom prst="rect">
            <a:avLst/>
          </a:prstGeom>
          <a:noFill/>
          <a:ln/>
        </p:spPr>
        <p:txBody>
          <a:bodyPr wrap="square" lIns="0" tIns="0" rIns="0" bIns="0" rtlCol="0" anchor="ctr">
            <a:normAutofit/>
          </a:bodyPr>
          <a:lstStyle/>
          <a:p>
            <a:pPr algn="l" indent="0" marL="0">
              <a:buNone/>
            </a:pPr>
            <a:r>
              <a:rPr lang="en-US" sz="870" spc="75" kern="0" dirty="0">
                <a:solidFill>
                  <a:srgbClr val="927F96"/>
                </a:solidFill>
                <a:latin typeface="Aptos" pitchFamily="34" charset="0"/>
                <a:ea typeface="Aptos" pitchFamily="34" charset="-122"/>
                <a:cs typeface="Aptos" pitchFamily="34" charset="-120"/>
              </a:rPr>
              <a:t>13 / DINING    /    SOCIAL LEVEL</a:t>
            </a:r>
            <a:endParaRPr lang="en-US" sz="87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BF6FA"/>
        </a:solidFill>
      </p:bgPr>
    </p:bg>
    <p:spTree>
      <p:nvGrpSpPr>
        <p:cNvPr id="1" name=""/>
        <p:cNvGrpSpPr/>
        <p:nvPr/>
      </p:nvGrpSpPr>
      <p:grpSpPr>
        <a:xfrm>
          <a:off x="0" y="0"/>
          <a:ext cx="0" cy="0"/>
          <a:chOff x="0" y="0"/>
          <a:chExt cx="0" cy="0"/>
        </a:xfrm>
      </p:grpSpPr>
      <p:sp>
        <p:nvSpPr>
          <p:cNvPr id="2" name="Shape 0"/>
          <p:cNvSpPr/>
          <p:nvPr/>
        </p:nvSpPr>
        <p:spPr>
          <a:xfrm>
            <a:off x="0" y="0"/>
            <a:ext cx="12191695" cy="51206"/>
          </a:xfrm>
          <a:prstGeom prst="rect">
            <a:avLst/>
          </a:prstGeom>
          <a:solidFill>
            <a:srgbClr val="AF718F"/>
          </a:solidFill>
          <a:ln w="12700">
            <a:solidFill>
              <a:srgbClr val="AF718F"/>
            </a:solidFill>
            <a:prstDash val="solid"/>
          </a:ln>
        </p:spPr>
      </p:sp>
      <p:sp>
        <p:nvSpPr>
          <p:cNvPr id="3" name="Text 1"/>
          <p:cNvSpPr/>
          <p:nvPr/>
        </p:nvSpPr>
        <p:spPr>
          <a:xfrm>
            <a:off x="484632" y="201168"/>
            <a:ext cx="4206240" cy="256032"/>
          </a:xfrm>
          <a:prstGeom prst="rect">
            <a:avLst/>
          </a:prstGeom>
          <a:noFill/>
          <a:ln/>
        </p:spPr>
        <p:txBody>
          <a:bodyPr wrap="square" lIns="0" tIns="0" rIns="0" bIns="0" rtlCol="0" anchor="ctr">
            <a:normAutofit/>
          </a:bodyPr>
          <a:lstStyle/>
          <a:p>
            <a:pPr algn="l" indent="0" marL="0">
              <a:buNone/>
            </a:pPr>
            <a:r>
              <a:rPr lang="en-US" sz="1000" b="1" spc="120" kern="0" dirty="0">
                <a:solidFill>
                  <a:srgbClr val="AF718F"/>
                </a:solidFill>
                <a:latin typeface="Aptos" pitchFamily="34" charset="0"/>
                <a:ea typeface="Aptos" pitchFamily="34" charset="-122"/>
                <a:cs typeface="Aptos" pitchFamily="34" charset="-120"/>
              </a:rPr>
              <a:t>✧ THE OLYMPIAN SKY PALACE</a:t>
            </a:r>
            <a:endParaRPr lang="en-US" sz="1000" dirty="0"/>
          </a:p>
        </p:txBody>
      </p:sp>
      <p:sp>
        <p:nvSpPr>
          <p:cNvPr id="4" name="Text 2"/>
          <p:cNvSpPr/>
          <p:nvPr/>
        </p:nvSpPr>
        <p:spPr>
          <a:xfrm>
            <a:off x="9253728" y="201168"/>
            <a:ext cx="2468880" cy="237744"/>
          </a:xfrm>
          <a:prstGeom prst="rect">
            <a:avLst/>
          </a:prstGeom>
          <a:noFill/>
          <a:ln/>
        </p:spPr>
        <p:txBody>
          <a:bodyPr wrap="square" lIns="0" tIns="0" rIns="0" bIns="0" rtlCol="0" anchor="ctr">
            <a:normAutofit/>
          </a:bodyPr>
          <a:lstStyle/>
          <a:p>
            <a:pPr algn="r" indent="0" marL="0">
              <a:buNone/>
            </a:pPr>
            <a:r>
              <a:rPr lang="en-US" sz="900" spc="100" kern="0" dirty="0">
                <a:solidFill>
                  <a:srgbClr val="786A7C"/>
                </a:solidFill>
                <a:latin typeface="Aptos" pitchFamily="34" charset="0"/>
                <a:ea typeface="Aptos" pitchFamily="34" charset="-122"/>
                <a:cs typeface="Aptos" pitchFamily="34" charset="-120"/>
              </a:rPr>
              <a:t>SOCIAL LEVEL / 14 / LIVING</a:t>
            </a:r>
            <a:endParaRPr lang="en-US" sz="900" dirty="0"/>
          </a:p>
        </p:txBody>
      </p:sp>
      <p:sp>
        <p:nvSpPr>
          <p:cNvPr id="5" name="Shape 3"/>
          <p:cNvSpPr/>
          <p:nvPr/>
        </p:nvSpPr>
        <p:spPr>
          <a:xfrm>
            <a:off x="484632" y="6524244"/>
            <a:ext cx="11219688" cy="0"/>
          </a:xfrm>
          <a:prstGeom prst="line">
            <a:avLst/>
          </a:prstGeom>
          <a:noFill/>
          <a:ln w="8890">
            <a:solidFill>
              <a:srgbClr val="E8D8E6"/>
            </a:solidFill>
            <a:prstDash val="solid"/>
          </a:ln>
        </p:spPr>
      </p:sp>
      <p:sp>
        <p:nvSpPr>
          <p:cNvPr id="6" name="Text 4"/>
          <p:cNvSpPr/>
          <p:nvPr/>
        </p:nvSpPr>
        <p:spPr>
          <a:xfrm>
            <a:off x="484632" y="6556248"/>
            <a:ext cx="5486400" cy="155448"/>
          </a:xfrm>
          <a:prstGeom prst="rect">
            <a:avLst/>
          </a:prstGeom>
          <a:noFill/>
          <a:ln/>
        </p:spPr>
        <p:txBody>
          <a:bodyPr wrap="square" lIns="0" tIns="0" rIns="0" bIns="0" rtlCol="0" anchor="ctr">
            <a:normAutofit/>
          </a:bodyPr>
          <a:lstStyle/>
          <a:p>
            <a:pPr algn="l" indent="0" marL="0">
              <a:buNone/>
            </a:pPr>
            <a:r>
              <a:rPr lang="en-US" sz="780" spc="50" kern="0" dirty="0">
                <a:solidFill>
                  <a:srgbClr val="927F96"/>
                </a:solidFill>
                <a:latin typeface="Aptos" pitchFamily="34" charset="0"/>
                <a:ea typeface="Aptos" pitchFamily="34" charset="-122"/>
                <a:cs typeface="Aptos" pitchFamily="34" charset="-120"/>
              </a:rPr>
              <a:t>THE PRINCESS EDITION   •   AI + ROBOTICS + SOLAR</a:t>
            </a:r>
            <a:endParaRPr lang="en-US" sz="780" dirty="0"/>
          </a:p>
        </p:txBody>
      </p:sp>
      <p:sp>
        <p:nvSpPr>
          <p:cNvPr id="7" name="Text 5"/>
          <p:cNvSpPr/>
          <p:nvPr/>
        </p:nvSpPr>
        <p:spPr>
          <a:xfrm>
            <a:off x="10625328" y="6556248"/>
            <a:ext cx="1051560" cy="155448"/>
          </a:xfrm>
          <a:prstGeom prst="rect">
            <a:avLst/>
          </a:prstGeom>
          <a:noFill/>
          <a:ln/>
        </p:spPr>
        <p:txBody>
          <a:bodyPr wrap="square" lIns="0" tIns="0" rIns="0" bIns="0" rtlCol="0" anchor="ctr">
            <a:normAutofit/>
          </a:bodyPr>
          <a:lstStyle/>
          <a:p>
            <a:pPr algn="r" indent="0" marL="0">
              <a:buNone/>
            </a:pPr>
            <a:r>
              <a:rPr lang="en-US" sz="800" dirty="0">
                <a:solidFill>
                  <a:srgbClr val="927F96"/>
                </a:solidFill>
                <a:latin typeface="Aptos" pitchFamily="34" charset="0"/>
                <a:ea typeface="Aptos" pitchFamily="34" charset="-122"/>
                <a:cs typeface="Aptos" pitchFamily="34" charset="-120"/>
              </a:rPr>
              <a:t>19  /  27</a:t>
            </a:r>
            <a:endParaRPr lang="en-US" sz="800" dirty="0"/>
          </a:p>
        </p:txBody>
      </p:sp>
      <p:sp>
        <p:nvSpPr>
          <p:cNvPr id="8" name="Text 6"/>
          <p:cNvSpPr/>
          <p:nvPr/>
        </p:nvSpPr>
        <p:spPr>
          <a:xfrm>
            <a:off x="530352" y="612648"/>
            <a:ext cx="7955280" cy="557784"/>
          </a:xfrm>
          <a:prstGeom prst="rect">
            <a:avLst/>
          </a:prstGeom>
          <a:noFill/>
          <a:ln/>
        </p:spPr>
        <p:txBody>
          <a:bodyPr wrap="square" lIns="0" tIns="0" rIns="0" bIns="0" rtlCol="0" anchor="ctr">
            <a:normAutofit/>
          </a:bodyPr>
          <a:lstStyle/>
          <a:p>
            <a:pPr algn="l" indent="0" marL="0">
              <a:buNone/>
            </a:pPr>
            <a:r>
              <a:rPr lang="en-US" sz="3400" dirty="0">
                <a:solidFill>
                  <a:srgbClr val="84456A"/>
                </a:solidFill>
                <a:latin typeface="Georgia" pitchFamily="34" charset="0"/>
                <a:ea typeface="Georgia" pitchFamily="34" charset="-122"/>
                <a:cs typeface="Georgia" pitchFamily="34" charset="-120"/>
              </a:rPr>
              <a:t>Aegis Lounge</a:t>
            </a:r>
            <a:endParaRPr lang="en-US" sz="3400" dirty="0"/>
          </a:p>
        </p:txBody>
      </p:sp>
      <p:sp>
        <p:nvSpPr>
          <p:cNvPr id="9" name="Text 7"/>
          <p:cNvSpPr/>
          <p:nvPr/>
        </p:nvSpPr>
        <p:spPr>
          <a:xfrm>
            <a:off x="548640" y="1243584"/>
            <a:ext cx="9875520" cy="310896"/>
          </a:xfrm>
          <a:prstGeom prst="rect">
            <a:avLst/>
          </a:prstGeom>
          <a:noFill/>
          <a:ln/>
        </p:spPr>
        <p:txBody>
          <a:bodyPr wrap="square" lIns="0" tIns="0" rIns="0" bIns="0" rtlCol="0" anchor="ctr">
            <a:normAutofit/>
          </a:bodyPr>
          <a:lstStyle/>
          <a:p>
            <a:pPr algn="l" indent="0" marL="0">
              <a:buNone/>
            </a:pPr>
            <a:r>
              <a:rPr lang="en-US" sz="1410" dirty="0">
                <a:solidFill>
                  <a:srgbClr val="786A7C"/>
                </a:solidFill>
                <a:latin typeface="Aptos" pitchFamily="34" charset="0"/>
                <a:ea typeface="Aptos" pitchFamily="34" charset="-122"/>
                <a:cs typeface="Aptos" pitchFamily="34" charset="-120"/>
              </a:rPr>
              <a:t>The shielded heart of the home</a:t>
            </a:r>
            <a:endParaRPr lang="en-US" sz="1410" dirty="0"/>
          </a:p>
        </p:txBody>
      </p:sp>
      <p:sp>
        <p:nvSpPr>
          <p:cNvPr id="10" name="Shape 8"/>
          <p:cNvSpPr/>
          <p:nvPr/>
        </p:nvSpPr>
        <p:spPr>
          <a:xfrm>
            <a:off x="521208" y="1728216"/>
            <a:ext cx="5056632" cy="4288536"/>
          </a:xfrm>
          <a:prstGeom prst="roundRect">
            <a:avLst>
              <a:gd name="adj" fmla="val 2132"/>
            </a:avLst>
          </a:prstGeom>
          <a:solidFill>
            <a:srgbClr val="FFFCFE"/>
          </a:solidFill>
          <a:ln w="10160">
            <a:solidFill>
              <a:srgbClr val="E8D8E6"/>
            </a:solidFill>
            <a:prstDash val="solid"/>
          </a:ln>
        </p:spPr>
      </p:sp>
      <p:pic>
        <p:nvPicPr>
          <p:cNvPr id="11" name="Image 0" descr="/mnt/data/palace_room_visuals/Aegis_Lounge.jpg">    </p:cNvPr>
          <p:cNvPicPr>
            <a:picLocks noChangeAspect="1"/>
          </p:cNvPicPr>
          <p:nvPr/>
        </p:nvPicPr>
        <p:blipFill>
          <a:blip r:embed="rId1"/>
          <a:stretch>
            <a:fillRect/>
          </a:stretch>
        </p:blipFill>
        <p:spPr>
          <a:xfrm>
            <a:off x="630936" y="1837944"/>
            <a:ext cx="4837176" cy="2551176"/>
          </a:xfrm>
          <a:prstGeom prst="rect">
            <a:avLst/>
          </a:prstGeom>
        </p:spPr>
      </p:pic>
      <p:sp>
        <p:nvSpPr>
          <p:cNvPr id="12" name="Shape 9"/>
          <p:cNvSpPr/>
          <p:nvPr/>
        </p:nvSpPr>
        <p:spPr>
          <a:xfrm>
            <a:off x="640080" y="4379976"/>
            <a:ext cx="4809744" cy="36576"/>
          </a:xfrm>
          <a:prstGeom prst="rect">
            <a:avLst/>
          </a:prstGeom>
          <a:solidFill>
            <a:srgbClr val="AF718F"/>
          </a:solidFill>
          <a:ln w="12700">
            <a:solidFill>
              <a:srgbClr val="AF718F"/>
            </a:solidFill>
            <a:prstDash val="solid"/>
          </a:ln>
        </p:spPr>
      </p:sp>
      <p:sp>
        <p:nvSpPr>
          <p:cNvPr id="13" name="Text 10"/>
          <p:cNvSpPr/>
          <p:nvPr/>
        </p:nvSpPr>
        <p:spPr>
          <a:xfrm>
            <a:off x="777240" y="4626864"/>
            <a:ext cx="4462272" cy="210312"/>
          </a:xfrm>
          <a:prstGeom prst="rect">
            <a:avLst/>
          </a:prstGeom>
          <a:noFill/>
          <a:ln/>
        </p:spPr>
        <p:txBody>
          <a:bodyPr wrap="square" lIns="0" tIns="0" rIns="0" bIns="0" rtlCol="0" anchor="ctr">
            <a:normAutofit/>
          </a:bodyPr>
          <a:lstStyle/>
          <a:p>
            <a:pPr algn="l" indent="0" marL="0">
              <a:buNone/>
            </a:pPr>
            <a:r>
              <a:rPr lang="en-US" sz="1010" b="1" spc="100" kern="0" dirty="0">
                <a:solidFill>
                  <a:srgbClr val="AF718F"/>
                </a:solidFill>
                <a:latin typeface="Aptos" pitchFamily="34" charset="0"/>
                <a:ea typeface="Aptos" pitchFamily="34" charset="-122"/>
                <a:cs typeface="Aptos" pitchFamily="34" charset="-120"/>
              </a:rPr>
              <a:t>NAME &amp; INSPIRATION</a:t>
            </a:r>
            <a:endParaRPr lang="en-US" sz="1010" dirty="0"/>
          </a:p>
        </p:txBody>
      </p:sp>
      <p:sp>
        <p:nvSpPr>
          <p:cNvPr id="14" name="Text 11"/>
          <p:cNvSpPr/>
          <p:nvPr/>
        </p:nvSpPr>
        <p:spPr>
          <a:xfrm>
            <a:off x="777240" y="4910328"/>
            <a:ext cx="4462272" cy="283464"/>
          </a:xfrm>
          <a:prstGeom prst="rect">
            <a:avLst/>
          </a:prstGeom>
          <a:noFill/>
          <a:ln/>
        </p:spPr>
        <p:txBody>
          <a:bodyPr wrap="square" lIns="0" tIns="0" rIns="0" bIns="0" rtlCol="0" anchor="ctr">
            <a:normAutofit/>
          </a:bodyPr>
          <a:lstStyle/>
          <a:p>
            <a:pPr algn="l" indent="0" marL="0">
              <a:buNone/>
            </a:pPr>
            <a:r>
              <a:rPr lang="en-US" sz="1320" dirty="0">
                <a:solidFill>
                  <a:srgbClr val="382B42"/>
                </a:solidFill>
                <a:latin typeface="Georgia" pitchFamily="34" charset="0"/>
                <a:ea typeface="Georgia" pitchFamily="34" charset="-122"/>
                <a:cs typeface="Georgia" pitchFamily="34" charset="-120"/>
              </a:rPr>
              <a:t>Aegis · a symbol of protection</a:t>
            </a:r>
            <a:endParaRPr lang="en-US" sz="1320" dirty="0"/>
          </a:p>
        </p:txBody>
      </p:sp>
      <p:sp>
        <p:nvSpPr>
          <p:cNvPr id="15" name="Text 12"/>
          <p:cNvSpPr/>
          <p:nvPr/>
        </p:nvSpPr>
        <p:spPr>
          <a:xfrm>
            <a:off x="777240" y="5276088"/>
            <a:ext cx="4425696" cy="521208"/>
          </a:xfrm>
          <a:prstGeom prst="rect">
            <a:avLst/>
          </a:prstGeom>
          <a:noFill/>
          <a:ln/>
        </p:spPr>
        <p:txBody>
          <a:bodyPr wrap="square" lIns="0" tIns="0" rIns="0" bIns="0" rtlCol="0" anchor="t">
            <a:normAutofit/>
          </a:bodyPr>
          <a:lstStyle/>
          <a:p>
            <a:pPr algn="l" indent="0" marL="0">
              <a:buNone/>
            </a:pPr>
            <a:r>
              <a:rPr lang="en-US" sz="1260" i="1" dirty="0">
                <a:solidFill>
                  <a:srgbClr val="786A7C"/>
                </a:solidFill>
                <a:latin typeface="Aptos" pitchFamily="34" charset="0"/>
                <a:ea typeface="Aptos" pitchFamily="34" charset="-122"/>
                <a:cs typeface="Aptos" pitchFamily="34" charset="-120"/>
              </a:rPr>
              <a:t>The social heart of the palace, with control that never dominates.</a:t>
            </a:r>
            <a:endParaRPr lang="en-US" sz="1260" dirty="0"/>
          </a:p>
        </p:txBody>
      </p:sp>
      <p:sp>
        <p:nvSpPr>
          <p:cNvPr id="16" name="Shape 13"/>
          <p:cNvSpPr/>
          <p:nvPr/>
        </p:nvSpPr>
        <p:spPr>
          <a:xfrm>
            <a:off x="5788152" y="1719072"/>
            <a:ext cx="5815584" cy="1344168"/>
          </a:xfrm>
          <a:prstGeom prst="roundRect">
            <a:avLst>
              <a:gd name="adj" fmla="val 7483"/>
            </a:avLst>
          </a:prstGeom>
          <a:solidFill>
            <a:srgbClr val="FFFCFE"/>
          </a:solidFill>
          <a:ln w="10160">
            <a:solidFill>
              <a:srgbClr val="E8D8E6"/>
            </a:solidFill>
            <a:prstDash val="solid"/>
          </a:ln>
        </p:spPr>
      </p:sp>
      <p:sp>
        <p:nvSpPr>
          <p:cNvPr id="17" name="Shape 14"/>
          <p:cNvSpPr/>
          <p:nvPr/>
        </p:nvSpPr>
        <p:spPr>
          <a:xfrm>
            <a:off x="6007608" y="1965960"/>
            <a:ext cx="50292" cy="338328"/>
          </a:xfrm>
          <a:prstGeom prst="rect">
            <a:avLst/>
          </a:prstGeom>
          <a:solidFill>
            <a:srgbClr val="AF718F"/>
          </a:solidFill>
          <a:ln w="12700">
            <a:solidFill>
              <a:srgbClr val="AF718F"/>
            </a:solidFill>
            <a:prstDash val="solid"/>
          </a:ln>
        </p:spPr>
      </p:sp>
      <p:sp>
        <p:nvSpPr>
          <p:cNvPr id="18" name="Text 15"/>
          <p:cNvSpPr/>
          <p:nvPr/>
        </p:nvSpPr>
        <p:spPr>
          <a:xfrm>
            <a:off x="6208776" y="192024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SPATIAL DESIGN</a:t>
            </a:r>
            <a:endParaRPr lang="en-US" sz="1260" dirty="0"/>
          </a:p>
        </p:txBody>
      </p:sp>
      <p:sp>
        <p:nvSpPr>
          <p:cNvPr id="19" name="Text 16"/>
          <p:cNvSpPr/>
          <p:nvPr/>
        </p:nvSpPr>
        <p:spPr>
          <a:xfrm>
            <a:off x="6208776" y="228600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Expansive glazing, sculptural sofa and a framed cinematic smart display.</a:t>
            </a:r>
            <a:endParaRPr lang="en-US" sz="1190" dirty="0"/>
          </a:p>
        </p:txBody>
      </p:sp>
      <p:sp>
        <p:nvSpPr>
          <p:cNvPr id="20" name="Text 17"/>
          <p:cNvSpPr/>
          <p:nvPr/>
        </p:nvSpPr>
        <p:spPr>
          <a:xfrm>
            <a:off x="6208776" y="264261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Soft layered textiles contrast with architectural stone and metal.</a:t>
            </a:r>
            <a:endParaRPr lang="en-US" sz="1190" dirty="0"/>
          </a:p>
        </p:txBody>
      </p:sp>
      <p:sp>
        <p:nvSpPr>
          <p:cNvPr id="21" name="Shape 18"/>
          <p:cNvSpPr/>
          <p:nvPr/>
        </p:nvSpPr>
        <p:spPr>
          <a:xfrm>
            <a:off x="5788152" y="3182112"/>
            <a:ext cx="5815584" cy="1344168"/>
          </a:xfrm>
          <a:prstGeom prst="roundRect">
            <a:avLst>
              <a:gd name="adj" fmla="val 7483"/>
            </a:avLst>
          </a:prstGeom>
          <a:solidFill>
            <a:srgbClr val="FFFCFE"/>
          </a:solidFill>
          <a:ln w="10160">
            <a:solidFill>
              <a:srgbClr val="E8D8E6"/>
            </a:solidFill>
            <a:prstDash val="solid"/>
          </a:ln>
        </p:spPr>
      </p:sp>
      <p:sp>
        <p:nvSpPr>
          <p:cNvPr id="22" name="Shape 19"/>
          <p:cNvSpPr/>
          <p:nvPr/>
        </p:nvSpPr>
        <p:spPr>
          <a:xfrm>
            <a:off x="6007608" y="3429000"/>
            <a:ext cx="50292" cy="338328"/>
          </a:xfrm>
          <a:prstGeom prst="rect">
            <a:avLst/>
          </a:prstGeom>
          <a:solidFill>
            <a:srgbClr val="AF718F"/>
          </a:solidFill>
          <a:ln w="12700">
            <a:solidFill>
              <a:srgbClr val="AF718F"/>
            </a:solidFill>
            <a:prstDash val="solid"/>
          </a:ln>
        </p:spPr>
      </p:sp>
      <p:sp>
        <p:nvSpPr>
          <p:cNvPr id="23" name="Text 20"/>
          <p:cNvSpPr/>
          <p:nvPr/>
        </p:nvSpPr>
        <p:spPr>
          <a:xfrm>
            <a:off x="6208776" y="338328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EQUIPMENT &amp; FIT-OUT</a:t>
            </a:r>
            <a:endParaRPr lang="en-US" sz="1260" dirty="0"/>
          </a:p>
        </p:txBody>
      </p:sp>
      <p:sp>
        <p:nvSpPr>
          <p:cNvPr id="24" name="Text 21"/>
          <p:cNvSpPr/>
          <p:nvPr/>
        </p:nvSpPr>
        <p:spPr>
          <a:xfrm>
            <a:off x="6208776" y="374904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Premium display, immersive audio and comfortable modular seating</a:t>
            </a:r>
            <a:endParaRPr lang="en-US" sz="1190" dirty="0"/>
          </a:p>
        </p:txBody>
      </p:sp>
      <p:sp>
        <p:nvSpPr>
          <p:cNvPr id="25" name="Text 22"/>
          <p:cNvSpPr/>
          <p:nvPr/>
        </p:nvSpPr>
        <p:spPr>
          <a:xfrm>
            <a:off x="6208776" y="410565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Ambient light strips, discreet table charging and smart blinds</a:t>
            </a:r>
            <a:endParaRPr lang="en-US" sz="1190" dirty="0"/>
          </a:p>
        </p:txBody>
      </p:sp>
      <p:sp>
        <p:nvSpPr>
          <p:cNvPr id="26" name="Shape 23"/>
          <p:cNvSpPr/>
          <p:nvPr/>
        </p:nvSpPr>
        <p:spPr>
          <a:xfrm>
            <a:off x="5788152" y="4645152"/>
            <a:ext cx="5815584" cy="1344168"/>
          </a:xfrm>
          <a:prstGeom prst="roundRect">
            <a:avLst>
              <a:gd name="adj" fmla="val 7483"/>
            </a:avLst>
          </a:prstGeom>
          <a:solidFill>
            <a:srgbClr val="F4E8F8"/>
          </a:solidFill>
          <a:ln w="10160">
            <a:solidFill>
              <a:srgbClr val="E8D8E6"/>
            </a:solidFill>
            <a:prstDash val="solid"/>
          </a:ln>
        </p:spPr>
      </p:sp>
      <p:sp>
        <p:nvSpPr>
          <p:cNvPr id="27" name="Shape 24"/>
          <p:cNvSpPr/>
          <p:nvPr/>
        </p:nvSpPr>
        <p:spPr>
          <a:xfrm>
            <a:off x="6007608" y="4892040"/>
            <a:ext cx="50292" cy="338328"/>
          </a:xfrm>
          <a:prstGeom prst="rect">
            <a:avLst/>
          </a:prstGeom>
          <a:solidFill>
            <a:srgbClr val="52769F"/>
          </a:solidFill>
          <a:ln w="12700">
            <a:solidFill>
              <a:srgbClr val="52769F"/>
            </a:solidFill>
            <a:prstDash val="solid"/>
          </a:ln>
        </p:spPr>
      </p:sp>
      <p:sp>
        <p:nvSpPr>
          <p:cNvPr id="28" name="Text 25"/>
          <p:cNvSpPr/>
          <p:nvPr/>
        </p:nvSpPr>
        <p:spPr>
          <a:xfrm>
            <a:off x="6208776" y="484632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52769F"/>
                </a:solidFill>
                <a:latin typeface="Aptos" pitchFamily="34" charset="0"/>
                <a:ea typeface="Aptos" pitchFamily="34" charset="-122"/>
                <a:cs typeface="Aptos" pitchFamily="34" charset="-120"/>
              </a:rPr>
              <a:t>AI &amp; ROBOTICS</a:t>
            </a:r>
            <a:endParaRPr lang="en-US" sz="1260" dirty="0"/>
          </a:p>
        </p:txBody>
      </p:sp>
      <p:sp>
        <p:nvSpPr>
          <p:cNvPr id="29" name="Text 26"/>
          <p:cNvSpPr/>
          <p:nvPr/>
        </p:nvSpPr>
        <p:spPr>
          <a:xfrm>
            <a:off x="6208776" y="521208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Whole-home command access from a subtle central interface</a:t>
            </a:r>
            <a:endParaRPr lang="en-US" sz="1190" dirty="0"/>
          </a:p>
        </p:txBody>
      </p:sp>
      <p:sp>
        <p:nvSpPr>
          <p:cNvPr id="30" name="Text 27"/>
          <p:cNvSpPr/>
          <p:nvPr/>
        </p:nvSpPr>
        <p:spPr>
          <a:xfrm>
            <a:off x="6208776" y="556869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Context-aware entertainment and climate scenes</a:t>
            </a:r>
            <a:endParaRPr lang="en-US" sz="1190" dirty="0"/>
          </a:p>
        </p:txBody>
      </p:sp>
      <p:sp>
        <p:nvSpPr>
          <p:cNvPr id="31" name="Shape 28"/>
          <p:cNvSpPr/>
          <p:nvPr/>
        </p:nvSpPr>
        <p:spPr>
          <a:xfrm>
            <a:off x="5788152" y="6199632"/>
            <a:ext cx="5815584" cy="201168"/>
          </a:xfrm>
          <a:prstGeom prst="roundRect">
            <a:avLst>
              <a:gd name="adj" fmla="val 13636"/>
            </a:avLst>
          </a:prstGeom>
          <a:solidFill>
            <a:srgbClr val="FBF6FA"/>
          </a:solidFill>
          <a:ln w="10160">
            <a:solidFill>
              <a:srgbClr val="FBF6FA"/>
            </a:solidFill>
            <a:prstDash val="solid"/>
          </a:ln>
        </p:spPr>
      </p:sp>
      <p:sp>
        <p:nvSpPr>
          <p:cNvPr id="32" name="Text 29"/>
          <p:cNvSpPr/>
          <p:nvPr/>
        </p:nvSpPr>
        <p:spPr>
          <a:xfrm>
            <a:off x="5961888" y="6199632"/>
            <a:ext cx="5413248" cy="182880"/>
          </a:xfrm>
          <a:prstGeom prst="rect">
            <a:avLst/>
          </a:prstGeom>
          <a:noFill/>
          <a:ln/>
        </p:spPr>
        <p:txBody>
          <a:bodyPr wrap="square" lIns="0" tIns="0" rIns="0" bIns="0" rtlCol="0" anchor="ctr">
            <a:normAutofit/>
          </a:bodyPr>
          <a:lstStyle/>
          <a:p>
            <a:pPr algn="l" indent="0" marL="0">
              <a:buNone/>
            </a:pPr>
            <a:r>
              <a:rPr lang="en-US" sz="870" spc="75" kern="0" dirty="0">
                <a:solidFill>
                  <a:srgbClr val="927F96"/>
                </a:solidFill>
                <a:latin typeface="Aptos" pitchFamily="34" charset="0"/>
                <a:ea typeface="Aptos" pitchFamily="34" charset="-122"/>
                <a:cs typeface="Aptos" pitchFamily="34" charset="-120"/>
              </a:rPr>
              <a:t>14 / LIVING    /    SOCIAL LEVEL</a:t>
            </a:r>
            <a:endParaRPr lang="en-US" sz="87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BF6FA"/>
        </a:solidFill>
      </p:bgPr>
    </p:bg>
    <p:spTree>
      <p:nvGrpSpPr>
        <p:cNvPr id="1" name=""/>
        <p:cNvGrpSpPr/>
        <p:nvPr/>
      </p:nvGrpSpPr>
      <p:grpSpPr>
        <a:xfrm>
          <a:off x="0" y="0"/>
          <a:ext cx="0" cy="0"/>
          <a:chOff x="0" y="0"/>
          <a:chExt cx="0" cy="0"/>
        </a:xfrm>
      </p:grpSpPr>
      <p:sp>
        <p:nvSpPr>
          <p:cNvPr id="2" name="Shape 0"/>
          <p:cNvSpPr/>
          <p:nvPr/>
        </p:nvSpPr>
        <p:spPr>
          <a:xfrm>
            <a:off x="0" y="0"/>
            <a:ext cx="12191695" cy="51206"/>
          </a:xfrm>
          <a:prstGeom prst="rect">
            <a:avLst/>
          </a:prstGeom>
          <a:solidFill>
            <a:srgbClr val="AF718F"/>
          </a:solidFill>
          <a:ln w="12700">
            <a:solidFill>
              <a:srgbClr val="AF718F"/>
            </a:solidFill>
            <a:prstDash val="solid"/>
          </a:ln>
        </p:spPr>
      </p:sp>
      <p:sp>
        <p:nvSpPr>
          <p:cNvPr id="3" name="Text 1"/>
          <p:cNvSpPr/>
          <p:nvPr/>
        </p:nvSpPr>
        <p:spPr>
          <a:xfrm>
            <a:off x="484632" y="201168"/>
            <a:ext cx="4206240" cy="256032"/>
          </a:xfrm>
          <a:prstGeom prst="rect">
            <a:avLst/>
          </a:prstGeom>
          <a:noFill/>
          <a:ln/>
        </p:spPr>
        <p:txBody>
          <a:bodyPr wrap="square" lIns="0" tIns="0" rIns="0" bIns="0" rtlCol="0" anchor="ctr">
            <a:normAutofit/>
          </a:bodyPr>
          <a:lstStyle/>
          <a:p>
            <a:pPr algn="l" indent="0" marL="0">
              <a:buNone/>
            </a:pPr>
            <a:r>
              <a:rPr lang="en-US" sz="1000" b="1" spc="120" kern="0" dirty="0">
                <a:solidFill>
                  <a:srgbClr val="AF718F"/>
                </a:solidFill>
                <a:latin typeface="Aptos" pitchFamily="34" charset="0"/>
                <a:ea typeface="Aptos" pitchFamily="34" charset="-122"/>
                <a:cs typeface="Aptos" pitchFamily="34" charset="-120"/>
              </a:rPr>
              <a:t>✧ THE OLYMPIAN SKY PALACE</a:t>
            </a:r>
            <a:endParaRPr lang="en-US" sz="1000" dirty="0"/>
          </a:p>
        </p:txBody>
      </p:sp>
      <p:sp>
        <p:nvSpPr>
          <p:cNvPr id="4" name="Text 2"/>
          <p:cNvSpPr/>
          <p:nvPr/>
        </p:nvSpPr>
        <p:spPr>
          <a:xfrm>
            <a:off x="9253728" y="201168"/>
            <a:ext cx="2468880" cy="237744"/>
          </a:xfrm>
          <a:prstGeom prst="rect">
            <a:avLst/>
          </a:prstGeom>
          <a:noFill/>
          <a:ln/>
        </p:spPr>
        <p:txBody>
          <a:bodyPr wrap="square" lIns="0" tIns="0" rIns="0" bIns="0" rtlCol="0" anchor="ctr">
            <a:normAutofit/>
          </a:bodyPr>
          <a:lstStyle/>
          <a:p>
            <a:pPr algn="r" indent="0" marL="0">
              <a:buNone/>
            </a:pPr>
            <a:r>
              <a:rPr lang="en-US" sz="900" spc="100" kern="0" dirty="0">
                <a:solidFill>
                  <a:srgbClr val="786A7C"/>
                </a:solidFill>
                <a:latin typeface="Aptos" pitchFamily="34" charset="0"/>
                <a:ea typeface="Aptos" pitchFamily="34" charset="-122"/>
                <a:cs typeface="Aptos" pitchFamily="34" charset="-120"/>
              </a:rPr>
              <a:t>SOCIAL LEVEL / 15 / ARRIVAL</a:t>
            </a:r>
            <a:endParaRPr lang="en-US" sz="900" dirty="0"/>
          </a:p>
        </p:txBody>
      </p:sp>
      <p:sp>
        <p:nvSpPr>
          <p:cNvPr id="5" name="Shape 3"/>
          <p:cNvSpPr/>
          <p:nvPr/>
        </p:nvSpPr>
        <p:spPr>
          <a:xfrm>
            <a:off x="484632" y="6524244"/>
            <a:ext cx="11219688" cy="0"/>
          </a:xfrm>
          <a:prstGeom prst="line">
            <a:avLst/>
          </a:prstGeom>
          <a:noFill/>
          <a:ln w="8890">
            <a:solidFill>
              <a:srgbClr val="E8D8E6"/>
            </a:solidFill>
            <a:prstDash val="solid"/>
          </a:ln>
        </p:spPr>
      </p:sp>
      <p:sp>
        <p:nvSpPr>
          <p:cNvPr id="6" name="Text 4"/>
          <p:cNvSpPr/>
          <p:nvPr/>
        </p:nvSpPr>
        <p:spPr>
          <a:xfrm>
            <a:off x="484632" y="6556248"/>
            <a:ext cx="5486400" cy="155448"/>
          </a:xfrm>
          <a:prstGeom prst="rect">
            <a:avLst/>
          </a:prstGeom>
          <a:noFill/>
          <a:ln/>
        </p:spPr>
        <p:txBody>
          <a:bodyPr wrap="square" lIns="0" tIns="0" rIns="0" bIns="0" rtlCol="0" anchor="ctr">
            <a:normAutofit/>
          </a:bodyPr>
          <a:lstStyle/>
          <a:p>
            <a:pPr algn="l" indent="0" marL="0">
              <a:buNone/>
            </a:pPr>
            <a:r>
              <a:rPr lang="en-US" sz="780" spc="50" kern="0" dirty="0">
                <a:solidFill>
                  <a:srgbClr val="927F96"/>
                </a:solidFill>
                <a:latin typeface="Aptos" pitchFamily="34" charset="0"/>
                <a:ea typeface="Aptos" pitchFamily="34" charset="-122"/>
                <a:cs typeface="Aptos" pitchFamily="34" charset="-120"/>
              </a:rPr>
              <a:t>THE PRINCESS EDITION   •   AI + ROBOTICS + SOLAR</a:t>
            </a:r>
            <a:endParaRPr lang="en-US" sz="780" dirty="0"/>
          </a:p>
        </p:txBody>
      </p:sp>
      <p:sp>
        <p:nvSpPr>
          <p:cNvPr id="7" name="Text 5"/>
          <p:cNvSpPr/>
          <p:nvPr/>
        </p:nvSpPr>
        <p:spPr>
          <a:xfrm>
            <a:off x="10625328" y="6556248"/>
            <a:ext cx="1051560" cy="155448"/>
          </a:xfrm>
          <a:prstGeom prst="rect">
            <a:avLst/>
          </a:prstGeom>
          <a:noFill/>
          <a:ln/>
        </p:spPr>
        <p:txBody>
          <a:bodyPr wrap="square" lIns="0" tIns="0" rIns="0" bIns="0" rtlCol="0" anchor="ctr">
            <a:normAutofit/>
          </a:bodyPr>
          <a:lstStyle/>
          <a:p>
            <a:pPr algn="r" indent="0" marL="0">
              <a:buNone/>
            </a:pPr>
            <a:r>
              <a:rPr lang="en-US" sz="800" dirty="0">
                <a:solidFill>
                  <a:srgbClr val="927F96"/>
                </a:solidFill>
                <a:latin typeface="Aptos" pitchFamily="34" charset="0"/>
                <a:ea typeface="Aptos" pitchFamily="34" charset="-122"/>
                <a:cs typeface="Aptos" pitchFamily="34" charset="-120"/>
              </a:rPr>
              <a:t>20  /  27</a:t>
            </a:r>
            <a:endParaRPr lang="en-US" sz="800" dirty="0"/>
          </a:p>
        </p:txBody>
      </p:sp>
      <p:sp>
        <p:nvSpPr>
          <p:cNvPr id="8" name="Text 6"/>
          <p:cNvSpPr/>
          <p:nvPr/>
        </p:nvSpPr>
        <p:spPr>
          <a:xfrm>
            <a:off x="530352" y="612648"/>
            <a:ext cx="7955280" cy="557784"/>
          </a:xfrm>
          <a:prstGeom prst="rect">
            <a:avLst/>
          </a:prstGeom>
          <a:noFill/>
          <a:ln/>
        </p:spPr>
        <p:txBody>
          <a:bodyPr wrap="square" lIns="0" tIns="0" rIns="0" bIns="0" rtlCol="0" anchor="ctr">
            <a:normAutofit/>
          </a:bodyPr>
          <a:lstStyle/>
          <a:p>
            <a:pPr algn="l" indent="0" marL="0">
              <a:buNone/>
            </a:pPr>
            <a:r>
              <a:rPr lang="en-US" sz="3400" dirty="0">
                <a:solidFill>
                  <a:srgbClr val="84456A"/>
                </a:solidFill>
                <a:latin typeface="Georgia" pitchFamily="34" charset="0"/>
                <a:ea typeface="Georgia" pitchFamily="34" charset="-122"/>
                <a:cs typeface="Georgia" pitchFamily="34" charset="-120"/>
              </a:rPr>
              <a:t>Oracle Gate</a:t>
            </a:r>
            <a:endParaRPr lang="en-US" sz="3400" dirty="0"/>
          </a:p>
        </p:txBody>
      </p:sp>
      <p:sp>
        <p:nvSpPr>
          <p:cNvPr id="9" name="Text 7"/>
          <p:cNvSpPr/>
          <p:nvPr/>
        </p:nvSpPr>
        <p:spPr>
          <a:xfrm>
            <a:off x="548640" y="1243584"/>
            <a:ext cx="9875520" cy="310896"/>
          </a:xfrm>
          <a:prstGeom prst="rect">
            <a:avLst/>
          </a:prstGeom>
          <a:noFill/>
          <a:ln/>
        </p:spPr>
        <p:txBody>
          <a:bodyPr wrap="square" lIns="0" tIns="0" rIns="0" bIns="0" rtlCol="0" anchor="ctr">
            <a:normAutofit/>
          </a:bodyPr>
          <a:lstStyle/>
          <a:p>
            <a:pPr algn="l" indent="0" marL="0">
              <a:buNone/>
            </a:pPr>
            <a:r>
              <a:rPr lang="en-US" sz="1410" dirty="0">
                <a:solidFill>
                  <a:srgbClr val="786A7C"/>
                </a:solidFill>
                <a:latin typeface="Aptos" pitchFamily="34" charset="0"/>
                <a:ea typeface="Aptos" pitchFamily="34" charset="-122"/>
                <a:cs typeface="Aptos" pitchFamily="34" charset="-120"/>
              </a:rPr>
              <a:t>A ceremonial entrance with modern awareness</a:t>
            </a:r>
            <a:endParaRPr lang="en-US" sz="1410" dirty="0"/>
          </a:p>
        </p:txBody>
      </p:sp>
      <p:sp>
        <p:nvSpPr>
          <p:cNvPr id="10" name="Shape 8"/>
          <p:cNvSpPr/>
          <p:nvPr/>
        </p:nvSpPr>
        <p:spPr>
          <a:xfrm>
            <a:off x="521208" y="1728216"/>
            <a:ext cx="5056632" cy="4288536"/>
          </a:xfrm>
          <a:prstGeom prst="roundRect">
            <a:avLst>
              <a:gd name="adj" fmla="val 2132"/>
            </a:avLst>
          </a:prstGeom>
          <a:solidFill>
            <a:srgbClr val="FFFCFE"/>
          </a:solidFill>
          <a:ln w="10160">
            <a:solidFill>
              <a:srgbClr val="E8D8E6"/>
            </a:solidFill>
            <a:prstDash val="solid"/>
          </a:ln>
        </p:spPr>
      </p:sp>
      <p:pic>
        <p:nvPicPr>
          <p:cNvPr id="11" name="Image 0" descr="/mnt/data/palace_room_visuals/Oracle_Gate.jpg">    </p:cNvPr>
          <p:cNvPicPr>
            <a:picLocks noChangeAspect="1"/>
          </p:cNvPicPr>
          <p:nvPr/>
        </p:nvPicPr>
        <p:blipFill>
          <a:blip r:embed="rId1"/>
          <a:stretch>
            <a:fillRect/>
          </a:stretch>
        </p:blipFill>
        <p:spPr>
          <a:xfrm>
            <a:off x="630936" y="1837944"/>
            <a:ext cx="4837176" cy="2551176"/>
          </a:xfrm>
          <a:prstGeom prst="rect">
            <a:avLst/>
          </a:prstGeom>
        </p:spPr>
      </p:pic>
      <p:sp>
        <p:nvSpPr>
          <p:cNvPr id="12" name="Shape 9"/>
          <p:cNvSpPr/>
          <p:nvPr/>
        </p:nvSpPr>
        <p:spPr>
          <a:xfrm>
            <a:off x="640080" y="4379976"/>
            <a:ext cx="4809744" cy="36576"/>
          </a:xfrm>
          <a:prstGeom prst="rect">
            <a:avLst/>
          </a:prstGeom>
          <a:solidFill>
            <a:srgbClr val="B16A93"/>
          </a:solidFill>
          <a:ln w="12700">
            <a:solidFill>
              <a:srgbClr val="B16A93"/>
            </a:solidFill>
            <a:prstDash val="solid"/>
          </a:ln>
        </p:spPr>
      </p:sp>
      <p:sp>
        <p:nvSpPr>
          <p:cNvPr id="13" name="Text 10"/>
          <p:cNvSpPr/>
          <p:nvPr/>
        </p:nvSpPr>
        <p:spPr>
          <a:xfrm>
            <a:off x="777240" y="4626864"/>
            <a:ext cx="4462272" cy="210312"/>
          </a:xfrm>
          <a:prstGeom prst="rect">
            <a:avLst/>
          </a:prstGeom>
          <a:noFill/>
          <a:ln/>
        </p:spPr>
        <p:txBody>
          <a:bodyPr wrap="square" lIns="0" tIns="0" rIns="0" bIns="0" rtlCol="0" anchor="ctr">
            <a:normAutofit/>
          </a:bodyPr>
          <a:lstStyle/>
          <a:p>
            <a:pPr algn="l" indent="0" marL="0">
              <a:buNone/>
            </a:pPr>
            <a:r>
              <a:rPr lang="en-US" sz="1010" b="1" spc="100" kern="0" dirty="0">
                <a:solidFill>
                  <a:srgbClr val="B16A93"/>
                </a:solidFill>
                <a:latin typeface="Aptos" pitchFamily="34" charset="0"/>
                <a:ea typeface="Aptos" pitchFamily="34" charset="-122"/>
                <a:cs typeface="Aptos" pitchFamily="34" charset="-120"/>
              </a:rPr>
              <a:t>NAME &amp; INSPIRATION</a:t>
            </a:r>
            <a:endParaRPr lang="en-US" sz="1010" dirty="0"/>
          </a:p>
        </p:txBody>
      </p:sp>
      <p:sp>
        <p:nvSpPr>
          <p:cNvPr id="14" name="Text 11"/>
          <p:cNvSpPr/>
          <p:nvPr/>
        </p:nvSpPr>
        <p:spPr>
          <a:xfrm>
            <a:off x="777240" y="4910328"/>
            <a:ext cx="4462272" cy="283464"/>
          </a:xfrm>
          <a:prstGeom prst="rect">
            <a:avLst/>
          </a:prstGeom>
          <a:noFill/>
          <a:ln/>
        </p:spPr>
        <p:txBody>
          <a:bodyPr wrap="square" lIns="0" tIns="0" rIns="0" bIns="0" rtlCol="0" anchor="ctr">
            <a:normAutofit/>
          </a:bodyPr>
          <a:lstStyle/>
          <a:p>
            <a:pPr algn="l" indent="0" marL="0">
              <a:buNone/>
            </a:pPr>
            <a:r>
              <a:rPr lang="en-US" sz="1320" dirty="0">
                <a:solidFill>
                  <a:srgbClr val="382B42"/>
                </a:solidFill>
                <a:latin typeface="Georgia" pitchFamily="34" charset="0"/>
                <a:ea typeface="Georgia" pitchFamily="34" charset="-122"/>
                <a:cs typeface="Georgia" pitchFamily="34" charset="-120"/>
              </a:rPr>
              <a:t>Oracle · foresight and guidance</a:t>
            </a:r>
            <a:endParaRPr lang="en-US" sz="1320" dirty="0"/>
          </a:p>
        </p:txBody>
      </p:sp>
      <p:sp>
        <p:nvSpPr>
          <p:cNvPr id="15" name="Text 12"/>
          <p:cNvSpPr/>
          <p:nvPr/>
        </p:nvSpPr>
        <p:spPr>
          <a:xfrm>
            <a:off x="777240" y="5276088"/>
            <a:ext cx="4425696" cy="521208"/>
          </a:xfrm>
          <a:prstGeom prst="rect">
            <a:avLst/>
          </a:prstGeom>
          <a:noFill/>
          <a:ln/>
        </p:spPr>
        <p:txBody>
          <a:bodyPr wrap="square" lIns="0" tIns="0" rIns="0" bIns="0" rtlCol="0" anchor="t">
            <a:normAutofit/>
          </a:bodyPr>
          <a:lstStyle/>
          <a:p>
            <a:pPr algn="l" indent="0" marL="0">
              <a:buNone/>
            </a:pPr>
            <a:r>
              <a:rPr lang="en-US" sz="1260" i="1" dirty="0">
                <a:solidFill>
                  <a:srgbClr val="786A7C"/>
                </a:solidFill>
                <a:latin typeface="Aptos" pitchFamily="34" charset="0"/>
                <a:ea typeface="Aptos" pitchFamily="34" charset="-122"/>
                <a:cs typeface="Aptos" pitchFamily="34" charset="-120"/>
              </a:rPr>
              <a:t>A dramatic threshold that feels both welcoming and secure.</a:t>
            </a:r>
            <a:endParaRPr lang="en-US" sz="1260" dirty="0"/>
          </a:p>
        </p:txBody>
      </p:sp>
      <p:sp>
        <p:nvSpPr>
          <p:cNvPr id="16" name="Shape 13"/>
          <p:cNvSpPr/>
          <p:nvPr/>
        </p:nvSpPr>
        <p:spPr>
          <a:xfrm>
            <a:off x="5788152" y="1719072"/>
            <a:ext cx="5815584" cy="1344168"/>
          </a:xfrm>
          <a:prstGeom prst="roundRect">
            <a:avLst>
              <a:gd name="adj" fmla="val 7483"/>
            </a:avLst>
          </a:prstGeom>
          <a:solidFill>
            <a:srgbClr val="FFFCFE"/>
          </a:solidFill>
          <a:ln w="10160">
            <a:solidFill>
              <a:srgbClr val="E8D8E6"/>
            </a:solidFill>
            <a:prstDash val="solid"/>
          </a:ln>
        </p:spPr>
      </p:sp>
      <p:sp>
        <p:nvSpPr>
          <p:cNvPr id="17" name="Shape 14"/>
          <p:cNvSpPr/>
          <p:nvPr/>
        </p:nvSpPr>
        <p:spPr>
          <a:xfrm>
            <a:off x="6007608" y="1965960"/>
            <a:ext cx="50292" cy="338328"/>
          </a:xfrm>
          <a:prstGeom prst="rect">
            <a:avLst/>
          </a:prstGeom>
          <a:solidFill>
            <a:srgbClr val="B16A93"/>
          </a:solidFill>
          <a:ln w="12700">
            <a:solidFill>
              <a:srgbClr val="B16A93"/>
            </a:solidFill>
            <a:prstDash val="solid"/>
          </a:ln>
        </p:spPr>
      </p:sp>
      <p:sp>
        <p:nvSpPr>
          <p:cNvPr id="18" name="Text 15"/>
          <p:cNvSpPr/>
          <p:nvPr/>
        </p:nvSpPr>
        <p:spPr>
          <a:xfrm>
            <a:off x="6208776" y="192024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SPATIAL DESIGN</a:t>
            </a:r>
            <a:endParaRPr lang="en-US" sz="1260" dirty="0"/>
          </a:p>
        </p:txBody>
      </p:sp>
      <p:sp>
        <p:nvSpPr>
          <p:cNvPr id="19" name="Text 16"/>
          <p:cNvSpPr/>
          <p:nvPr/>
        </p:nvSpPr>
        <p:spPr>
          <a:xfrm>
            <a:off x="6208776" y="228600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A tall pointed arch, filigree doors and a dramatic warm welcome light.</a:t>
            </a:r>
            <a:endParaRPr lang="en-US" sz="1190" dirty="0"/>
          </a:p>
        </p:txBody>
      </p:sp>
      <p:sp>
        <p:nvSpPr>
          <p:cNvPr id="20" name="Text 17"/>
          <p:cNvSpPr/>
          <p:nvPr/>
        </p:nvSpPr>
        <p:spPr>
          <a:xfrm>
            <a:off x="6208776" y="264261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Security equipment is integrated into crafted architectural elements.</a:t>
            </a:r>
            <a:endParaRPr lang="en-US" sz="1190" dirty="0"/>
          </a:p>
        </p:txBody>
      </p:sp>
      <p:sp>
        <p:nvSpPr>
          <p:cNvPr id="21" name="Shape 18"/>
          <p:cNvSpPr/>
          <p:nvPr/>
        </p:nvSpPr>
        <p:spPr>
          <a:xfrm>
            <a:off x="5788152" y="3182112"/>
            <a:ext cx="5815584" cy="1344168"/>
          </a:xfrm>
          <a:prstGeom prst="roundRect">
            <a:avLst>
              <a:gd name="adj" fmla="val 7483"/>
            </a:avLst>
          </a:prstGeom>
          <a:solidFill>
            <a:srgbClr val="FFFCFE"/>
          </a:solidFill>
          <a:ln w="10160">
            <a:solidFill>
              <a:srgbClr val="E8D8E6"/>
            </a:solidFill>
            <a:prstDash val="solid"/>
          </a:ln>
        </p:spPr>
      </p:sp>
      <p:sp>
        <p:nvSpPr>
          <p:cNvPr id="22" name="Shape 19"/>
          <p:cNvSpPr/>
          <p:nvPr/>
        </p:nvSpPr>
        <p:spPr>
          <a:xfrm>
            <a:off x="6007608" y="3429000"/>
            <a:ext cx="50292" cy="338328"/>
          </a:xfrm>
          <a:prstGeom prst="rect">
            <a:avLst/>
          </a:prstGeom>
          <a:solidFill>
            <a:srgbClr val="B16A93"/>
          </a:solidFill>
          <a:ln w="12700">
            <a:solidFill>
              <a:srgbClr val="B16A93"/>
            </a:solidFill>
            <a:prstDash val="solid"/>
          </a:ln>
        </p:spPr>
      </p:sp>
      <p:sp>
        <p:nvSpPr>
          <p:cNvPr id="23" name="Text 20"/>
          <p:cNvSpPr/>
          <p:nvPr/>
        </p:nvSpPr>
        <p:spPr>
          <a:xfrm>
            <a:off x="6208776" y="338328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EQUIPMENT &amp; FIT-OUT</a:t>
            </a:r>
            <a:endParaRPr lang="en-US" sz="1260" dirty="0"/>
          </a:p>
        </p:txBody>
      </p:sp>
      <p:sp>
        <p:nvSpPr>
          <p:cNvPr id="24" name="Text 21"/>
          <p:cNvSpPr/>
          <p:nvPr/>
        </p:nvSpPr>
        <p:spPr>
          <a:xfrm>
            <a:off x="6208776" y="374904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Secure smart lock, video intercom and entryway parcel storage</a:t>
            </a:r>
            <a:endParaRPr lang="en-US" sz="1190" dirty="0"/>
          </a:p>
        </p:txBody>
      </p:sp>
      <p:sp>
        <p:nvSpPr>
          <p:cNvPr id="25" name="Text 22"/>
          <p:cNvSpPr/>
          <p:nvPr/>
        </p:nvSpPr>
        <p:spPr>
          <a:xfrm>
            <a:off x="6208776" y="410565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Entry lighting, access keypad and emergency mechanical egress</a:t>
            </a:r>
            <a:endParaRPr lang="en-US" sz="1190" dirty="0"/>
          </a:p>
        </p:txBody>
      </p:sp>
      <p:sp>
        <p:nvSpPr>
          <p:cNvPr id="26" name="Shape 23"/>
          <p:cNvSpPr/>
          <p:nvPr/>
        </p:nvSpPr>
        <p:spPr>
          <a:xfrm>
            <a:off x="5788152" y="4645152"/>
            <a:ext cx="5815584" cy="1344168"/>
          </a:xfrm>
          <a:prstGeom prst="roundRect">
            <a:avLst>
              <a:gd name="adj" fmla="val 7483"/>
            </a:avLst>
          </a:prstGeom>
          <a:solidFill>
            <a:srgbClr val="F4E8F8"/>
          </a:solidFill>
          <a:ln w="10160">
            <a:solidFill>
              <a:srgbClr val="E8D8E6"/>
            </a:solidFill>
            <a:prstDash val="solid"/>
          </a:ln>
        </p:spPr>
      </p:sp>
      <p:sp>
        <p:nvSpPr>
          <p:cNvPr id="27" name="Shape 24"/>
          <p:cNvSpPr/>
          <p:nvPr/>
        </p:nvSpPr>
        <p:spPr>
          <a:xfrm>
            <a:off x="6007608" y="4892040"/>
            <a:ext cx="50292" cy="338328"/>
          </a:xfrm>
          <a:prstGeom prst="rect">
            <a:avLst/>
          </a:prstGeom>
          <a:solidFill>
            <a:srgbClr val="52769F"/>
          </a:solidFill>
          <a:ln w="12700">
            <a:solidFill>
              <a:srgbClr val="52769F"/>
            </a:solidFill>
            <a:prstDash val="solid"/>
          </a:ln>
        </p:spPr>
      </p:sp>
      <p:sp>
        <p:nvSpPr>
          <p:cNvPr id="28" name="Text 25"/>
          <p:cNvSpPr/>
          <p:nvPr/>
        </p:nvSpPr>
        <p:spPr>
          <a:xfrm>
            <a:off x="6208776" y="484632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52769F"/>
                </a:solidFill>
                <a:latin typeface="Aptos" pitchFamily="34" charset="0"/>
                <a:ea typeface="Aptos" pitchFamily="34" charset="-122"/>
                <a:cs typeface="Aptos" pitchFamily="34" charset="-120"/>
              </a:rPr>
              <a:t>AI &amp; ROBOTICS</a:t>
            </a:r>
            <a:endParaRPr lang="en-US" sz="1260" dirty="0"/>
          </a:p>
        </p:txBody>
      </p:sp>
      <p:sp>
        <p:nvSpPr>
          <p:cNvPr id="29" name="Text 26"/>
          <p:cNvSpPr/>
          <p:nvPr/>
        </p:nvSpPr>
        <p:spPr>
          <a:xfrm>
            <a:off x="6208776" y="521208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Consent-based visitor notification and anomaly detection</a:t>
            </a:r>
            <a:endParaRPr lang="en-US" sz="1190" dirty="0"/>
          </a:p>
        </p:txBody>
      </p:sp>
      <p:sp>
        <p:nvSpPr>
          <p:cNvPr id="30" name="Text 27"/>
          <p:cNvSpPr/>
          <p:nvPr/>
        </p:nvSpPr>
        <p:spPr>
          <a:xfrm>
            <a:off x="6208776" y="556869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Arrival scenes for climate, lights and preferred soundtrack</a:t>
            </a:r>
            <a:endParaRPr lang="en-US" sz="1190" dirty="0"/>
          </a:p>
        </p:txBody>
      </p:sp>
      <p:sp>
        <p:nvSpPr>
          <p:cNvPr id="31" name="Shape 28"/>
          <p:cNvSpPr/>
          <p:nvPr/>
        </p:nvSpPr>
        <p:spPr>
          <a:xfrm>
            <a:off x="5788152" y="6199632"/>
            <a:ext cx="5815584" cy="201168"/>
          </a:xfrm>
          <a:prstGeom prst="roundRect">
            <a:avLst>
              <a:gd name="adj" fmla="val 13636"/>
            </a:avLst>
          </a:prstGeom>
          <a:solidFill>
            <a:srgbClr val="FBF6FA"/>
          </a:solidFill>
          <a:ln w="10160">
            <a:solidFill>
              <a:srgbClr val="FBF6FA"/>
            </a:solidFill>
            <a:prstDash val="solid"/>
          </a:ln>
        </p:spPr>
      </p:sp>
      <p:sp>
        <p:nvSpPr>
          <p:cNvPr id="32" name="Text 29"/>
          <p:cNvSpPr/>
          <p:nvPr/>
        </p:nvSpPr>
        <p:spPr>
          <a:xfrm>
            <a:off x="5961888" y="6199632"/>
            <a:ext cx="5413248" cy="182880"/>
          </a:xfrm>
          <a:prstGeom prst="rect">
            <a:avLst/>
          </a:prstGeom>
          <a:noFill/>
          <a:ln/>
        </p:spPr>
        <p:txBody>
          <a:bodyPr wrap="square" lIns="0" tIns="0" rIns="0" bIns="0" rtlCol="0" anchor="ctr">
            <a:normAutofit/>
          </a:bodyPr>
          <a:lstStyle/>
          <a:p>
            <a:pPr algn="l" indent="0" marL="0">
              <a:buNone/>
            </a:pPr>
            <a:r>
              <a:rPr lang="en-US" sz="870" spc="75" kern="0" dirty="0">
                <a:solidFill>
                  <a:srgbClr val="927F96"/>
                </a:solidFill>
                <a:latin typeface="Aptos" pitchFamily="34" charset="0"/>
                <a:ea typeface="Aptos" pitchFamily="34" charset="-122"/>
                <a:cs typeface="Aptos" pitchFamily="34" charset="-120"/>
              </a:rPr>
              <a:t>15 / ARRIVAL    /    SOCIAL LEVEL</a:t>
            </a:r>
            <a:endParaRPr lang="en-US" sz="87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BF6FA"/>
        </a:solidFill>
      </p:bgPr>
    </p:bg>
    <p:spTree>
      <p:nvGrpSpPr>
        <p:cNvPr id="1" name=""/>
        <p:cNvGrpSpPr/>
        <p:nvPr/>
      </p:nvGrpSpPr>
      <p:grpSpPr>
        <a:xfrm>
          <a:off x="0" y="0"/>
          <a:ext cx="0" cy="0"/>
          <a:chOff x="0" y="0"/>
          <a:chExt cx="0" cy="0"/>
        </a:xfrm>
      </p:grpSpPr>
      <p:sp>
        <p:nvSpPr>
          <p:cNvPr id="2" name="Shape 0"/>
          <p:cNvSpPr/>
          <p:nvPr/>
        </p:nvSpPr>
        <p:spPr>
          <a:xfrm>
            <a:off x="0" y="0"/>
            <a:ext cx="12191695" cy="51206"/>
          </a:xfrm>
          <a:prstGeom prst="rect">
            <a:avLst/>
          </a:prstGeom>
          <a:solidFill>
            <a:srgbClr val="AF718F"/>
          </a:solidFill>
          <a:ln w="12700">
            <a:solidFill>
              <a:srgbClr val="AF718F"/>
            </a:solidFill>
            <a:prstDash val="solid"/>
          </a:ln>
        </p:spPr>
      </p:sp>
      <p:sp>
        <p:nvSpPr>
          <p:cNvPr id="3" name="Text 1"/>
          <p:cNvSpPr/>
          <p:nvPr/>
        </p:nvSpPr>
        <p:spPr>
          <a:xfrm>
            <a:off x="484632" y="201168"/>
            <a:ext cx="4206240" cy="256032"/>
          </a:xfrm>
          <a:prstGeom prst="rect">
            <a:avLst/>
          </a:prstGeom>
          <a:noFill/>
          <a:ln/>
        </p:spPr>
        <p:txBody>
          <a:bodyPr wrap="square" lIns="0" tIns="0" rIns="0" bIns="0" rtlCol="0" anchor="ctr">
            <a:normAutofit/>
          </a:bodyPr>
          <a:lstStyle/>
          <a:p>
            <a:pPr algn="l" indent="0" marL="0">
              <a:buNone/>
            </a:pPr>
            <a:r>
              <a:rPr lang="en-US" sz="1000" b="1" spc="120" kern="0" dirty="0">
                <a:solidFill>
                  <a:srgbClr val="AF718F"/>
                </a:solidFill>
                <a:latin typeface="Aptos" pitchFamily="34" charset="0"/>
                <a:ea typeface="Aptos" pitchFamily="34" charset="-122"/>
                <a:cs typeface="Aptos" pitchFamily="34" charset="-120"/>
              </a:rPr>
              <a:t>✧ THE OLYMPIAN SKY PALACE</a:t>
            </a:r>
            <a:endParaRPr lang="en-US" sz="1000" dirty="0"/>
          </a:p>
        </p:txBody>
      </p:sp>
      <p:sp>
        <p:nvSpPr>
          <p:cNvPr id="4" name="Text 2"/>
          <p:cNvSpPr/>
          <p:nvPr/>
        </p:nvSpPr>
        <p:spPr>
          <a:xfrm>
            <a:off x="9253728" y="201168"/>
            <a:ext cx="2468880" cy="237744"/>
          </a:xfrm>
          <a:prstGeom prst="rect">
            <a:avLst/>
          </a:prstGeom>
          <a:noFill/>
          <a:ln/>
        </p:spPr>
        <p:txBody>
          <a:bodyPr wrap="square" lIns="0" tIns="0" rIns="0" bIns="0" rtlCol="0" anchor="ctr">
            <a:normAutofit/>
          </a:bodyPr>
          <a:lstStyle/>
          <a:p>
            <a:pPr algn="r" indent="0" marL="0">
              <a:buNone/>
            </a:pPr>
            <a:r>
              <a:rPr lang="en-US" sz="900" spc="100" kern="0" dirty="0">
                <a:solidFill>
                  <a:srgbClr val="786A7C"/>
                </a:solidFill>
                <a:latin typeface="Aptos" pitchFamily="34" charset="0"/>
                <a:ea typeface="Aptos" pitchFamily="34" charset="-122"/>
                <a:cs typeface="Aptos" pitchFamily="34" charset="-120"/>
              </a:rPr>
              <a:t>OUTDOOR LEVEL / 16 / WATER</a:t>
            </a:r>
            <a:endParaRPr lang="en-US" sz="900" dirty="0"/>
          </a:p>
        </p:txBody>
      </p:sp>
      <p:sp>
        <p:nvSpPr>
          <p:cNvPr id="5" name="Shape 3"/>
          <p:cNvSpPr/>
          <p:nvPr/>
        </p:nvSpPr>
        <p:spPr>
          <a:xfrm>
            <a:off x="484632" y="6524244"/>
            <a:ext cx="11219688" cy="0"/>
          </a:xfrm>
          <a:prstGeom prst="line">
            <a:avLst/>
          </a:prstGeom>
          <a:noFill/>
          <a:ln w="8890">
            <a:solidFill>
              <a:srgbClr val="E8D8E6"/>
            </a:solidFill>
            <a:prstDash val="solid"/>
          </a:ln>
        </p:spPr>
      </p:sp>
      <p:sp>
        <p:nvSpPr>
          <p:cNvPr id="6" name="Text 4"/>
          <p:cNvSpPr/>
          <p:nvPr/>
        </p:nvSpPr>
        <p:spPr>
          <a:xfrm>
            <a:off x="484632" y="6556248"/>
            <a:ext cx="5486400" cy="155448"/>
          </a:xfrm>
          <a:prstGeom prst="rect">
            <a:avLst/>
          </a:prstGeom>
          <a:noFill/>
          <a:ln/>
        </p:spPr>
        <p:txBody>
          <a:bodyPr wrap="square" lIns="0" tIns="0" rIns="0" bIns="0" rtlCol="0" anchor="ctr">
            <a:normAutofit/>
          </a:bodyPr>
          <a:lstStyle/>
          <a:p>
            <a:pPr algn="l" indent="0" marL="0">
              <a:buNone/>
            </a:pPr>
            <a:r>
              <a:rPr lang="en-US" sz="780" spc="50" kern="0" dirty="0">
                <a:solidFill>
                  <a:srgbClr val="927F96"/>
                </a:solidFill>
                <a:latin typeface="Aptos" pitchFamily="34" charset="0"/>
                <a:ea typeface="Aptos" pitchFamily="34" charset="-122"/>
                <a:cs typeface="Aptos" pitchFamily="34" charset="-120"/>
              </a:rPr>
              <a:t>THE PRINCESS EDITION   •   AI + ROBOTICS + SOLAR</a:t>
            </a:r>
            <a:endParaRPr lang="en-US" sz="780" dirty="0"/>
          </a:p>
        </p:txBody>
      </p:sp>
      <p:sp>
        <p:nvSpPr>
          <p:cNvPr id="7" name="Text 5"/>
          <p:cNvSpPr/>
          <p:nvPr/>
        </p:nvSpPr>
        <p:spPr>
          <a:xfrm>
            <a:off x="10625328" y="6556248"/>
            <a:ext cx="1051560" cy="155448"/>
          </a:xfrm>
          <a:prstGeom prst="rect">
            <a:avLst/>
          </a:prstGeom>
          <a:noFill/>
          <a:ln/>
        </p:spPr>
        <p:txBody>
          <a:bodyPr wrap="square" lIns="0" tIns="0" rIns="0" bIns="0" rtlCol="0" anchor="ctr">
            <a:normAutofit/>
          </a:bodyPr>
          <a:lstStyle/>
          <a:p>
            <a:pPr algn="r" indent="0" marL="0">
              <a:buNone/>
            </a:pPr>
            <a:r>
              <a:rPr lang="en-US" sz="800" dirty="0">
                <a:solidFill>
                  <a:srgbClr val="927F96"/>
                </a:solidFill>
                <a:latin typeface="Aptos" pitchFamily="34" charset="0"/>
                <a:ea typeface="Aptos" pitchFamily="34" charset="-122"/>
                <a:cs typeface="Aptos" pitchFamily="34" charset="-120"/>
              </a:rPr>
              <a:t>21  /  27</a:t>
            </a:r>
            <a:endParaRPr lang="en-US" sz="800" dirty="0"/>
          </a:p>
        </p:txBody>
      </p:sp>
      <p:sp>
        <p:nvSpPr>
          <p:cNvPr id="8" name="Text 6"/>
          <p:cNvSpPr/>
          <p:nvPr/>
        </p:nvSpPr>
        <p:spPr>
          <a:xfrm>
            <a:off x="530352" y="612648"/>
            <a:ext cx="7955280" cy="557784"/>
          </a:xfrm>
          <a:prstGeom prst="rect">
            <a:avLst/>
          </a:prstGeom>
          <a:noFill/>
          <a:ln/>
        </p:spPr>
        <p:txBody>
          <a:bodyPr wrap="square" lIns="0" tIns="0" rIns="0" bIns="0" rtlCol="0" anchor="ctr">
            <a:normAutofit/>
          </a:bodyPr>
          <a:lstStyle/>
          <a:p>
            <a:pPr algn="l" indent="0" marL="0">
              <a:buNone/>
            </a:pPr>
            <a:r>
              <a:rPr lang="en-US" sz="3400" dirty="0">
                <a:solidFill>
                  <a:srgbClr val="84456A"/>
                </a:solidFill>
                <a:latin typeface="Georgia" pitchFamily="34" charset="0"/>
                <a:ea typeface="Georgia" pitchFamily="34" charset="-122"/>
                <a:cs typeface="Georgia" pitchFamily="34" charset="-120"/>
              </a:rPr>
              <a:t>Elysian Pool</a:t>
            </a:r>
            <a:endParaRPr lang="en-US" sz="3400" dirty="0"/>
          </a:p>
        </p:txBody>
      </p:sp>
      <p:sp>
        <p:nvSpPr>
          <p:cNvPr id="9" name="Text 7"/>
          <p:cNvSpPr/>
          <p:nvPr/>
        </p:nvSpPr>
        <p:spPr>
          <a:xfrm>
            <a:off x="548640" y="1243584"/>
            <a:ext cx="9875520" cy="310896"/>
          </a:xfrm>
          <a:prstGeom prst="rect">
            <a:avLst/>
          </a:prstGeom>
          <a:noFill/>
          <a:ln/>
        </p:spPr>
        <p:txBody>
          <a:bodyPr wrap="square" lIns="0" tIns="0" rIns="0" bIns="0" rtlCol="0" anchor="ctr">
            <a:normAutofit/>
          </a:bodyPr>
          <a:lstStyle/>
          <a:p>
            <a:pPr algn="l" indent="0" marL="0">
              <a:buNone/>
            </a:pPr>
            <a:r>
              <a:rPr lang="en-US" sz="1410" dirty="0">
                <a:solidFill>
                  <a:srgbClr val="786A7C"/>
                </a:solidFill>
                <a:latin typeface="Aptos" pitchFamily="34" charset="0"/>
                <a:ea typeface="Aptos" pitchFamily="34" charset="-122"/>
                <a:cs typeface="Aptos" pitchFamily="34" charset="-120"/>
              </a:rPr>
              <a:t>An infinite horizon of calm</a:t>
            </a:r>
            <a:endParaRPr lang="en-US" sz="1410" dirty="0"/>
          </a:p>
        </p:txBody>
      </p:sp>
      <p:sp>
        <p:nvSpPr>
          <p:cNvPr id="10" name="Shape 8"/>
          <p:cNvSpPr/>
          <p:nvPr/>
        </p:nvSpPr>
        <p:spPr>
          <a:xfrm>
            <a:off x="521208" y="1728216"/>
            <a:ext cx="5056632" cy="4288536"/>
          </a:xfrm>
          <a:prstGeom prst="roundRect">
            <a:avLst>
              <a:gd name="adj" fmla="val 2132"/>
            </a:avLst>
          </a:prstGeom>
          <a:solidFill>
            <a:srgbClr val="FFFCFE"/>
          </a:solidFill>
          <a:ln w="10160">
            <a:solidFill>
              <a:srgbClr val="E8D8E6"/>
            </a:solidFill>
            <a:prstDash val="solid"/>
          </a:ln>
        </p:spPr>
      </p:sp>
      <p:pic>
        <p:nvPicPr>
          <p:cNvPr id="11" name="Image 0" descr="/mnt/data/palace_room_visuals/Elysian_Pool.jpg">    </p:cNvPr>
          <p:cNvPicPr>
            <a:picLocks noChangeAspect="1"/>
          </p:cNvPicPr>
          <p:nvPr/>
        </p:nvPicPr>
        <p:blipFill>
          <a:blip r:embed="rId1"/>
          <a:stretch>
            <a:fillRect/>
          </a:stretch>
        </p:blipFill>
        <p:spPr>
          <a:xfrm>
            <a:off x="630936" y="1837944"/>
            <a:ext cx="4837176" cy="2551176"/>
          </a:xfrm>
          <a:prstGeom prst="rect">
            <a:avLst/>
          </a:prstGeom>
        </p:spPr>
      </p:pic>
      <p:sp>
        <p:nvSpPr>
          <p:cNvPr id="12" name="Shape 9"/>
          <p:cNvSpPr/>
          <p:nvPr/>
        </p:nvSpPr>
        <p:spPr>
          <a:xfrm>
            <a:off x="640080" y="4379976"/>
            <a:ext cx="4809744" cy="36576"/>
          </a:xfrm>
          <a:prstGeom prst="rect">
            <a:avLst/>
          </a:prstGeom>
          <a:solidFill>
            <a:srgbClr val="4C8686"/>
          </a:solidFill>
          <a:ln w="12700">
            <a:solidFill>
              <a:srgbClr val="4C8686"/>
            </a:solidFill>
            <a:prstDash val="solid"/>
          </a:ln>
        </p:spPr>
      </p:sp>
      <p:sp>
        <p:nvSpPr>
          <p:cNvPr id="13" name="Text 10"/>
          <p:cNvSpPr/>
          <p:nvPr/>
        </p:nvSpPr>
        <p:spPr>
          <a:xfrm>
            <a:off x="777240" y="4626864"/>
            <a:ext cx="4462272" cy="210312"/>
          </a:xfrm>
          <a:prstGeom prst="rect">
            <a:avLst/>
          </a:prstGeom>
          <a:noFill/>
          <a:ln/>
        </p:spPr>
        <p:txBody>
          <a:bodyPr wrap="square" lIns="0" tIns="0" rIns="0" bIns="0" rtlCol="0" anchor="ctr">
            <a:normAutofit/>
          </a:bodyPr>
          <a:lstStyle/>
          <a:p>
            <a:pPr algn="l" indent="0" marL="0">
              <a:buNone/>
            </a:pPr>
            <a:r>
              <a:rPr lang="en-US" sz="1010" b="1" spc="100" kern="0" dirty="0">
                <a:solidFill>
                  <a:srgbClr val="4C8686"/>
                </a:solidFill>
                <a:latin typeface="Aptos" pitchFamily="34" charset="0"/>
                <a:ea typeface="Aptos" pitchFamily="34" charset="-122"/>
                <a:cs typeface="Aptos" pitchFamily="34" charset="-120"/>
              </a:rPr>
              <a:t>NAME &amp; INSPIRATION</a:t>
            </a:r>
            <a:endParaRPr lang="en-US" sz="1010" dirty="0"/>
          </a:p>
        </p:txBody>
      </p:sp>
      <p:sp>
        <p:nvSpPr>
          <p:cNvPr id="14" name="Text 11"/>
          <p:cNvSpPr/>
          <p:nvPr/>
        </p:nvSpPr>
        <p:spPr>
          <a:xfrm>
            <a:off x="777240" y="4910328"/>
            <a:ext cx="4462272" cy="283464"/>
          </a:xfrm>
          <a:prstGeom prst="rect">
            <a:avLst/>
          </a:prstGeom>
          <a:noFill/>
          <a:ln/>
        </p:spPr>
        <p:txBody>
          <a:bodyPr wrap="square" lIns="0" tIns="0" rIns="0" bIns="0" rtlCol="0" anchor="ctr">
            <a:normAutofit/>
          </a:bodyPr>
          <a:lstStyle/>
          <a:p>
            <a:pPr algn="l" indent="0" marL="0">
              <a:buNone/>
            </a:pPr>
            <a:r>
              <a:rPr lang="en-US" sz="1320" dirty="0">
                <a:solidFill>
                  <a:srgbClr val="382B42"/>
                </a:solidFill>
                <a:latin typeface="Georgia" pitchFamily="34" charset="0"/>
                <a:ea typeface="Georgia" pitchFamily="34" charset="-122"/>
                <a:cs typeface="Georgia" pitchFamily="34" charset="-120"/>
              </a:rPr>
              <a:t>Elysium · the realm of serenity</a:t>
            </a:r>
            <a:endParaRPr lang="en-US" sz="1320" dirty="0"/>
          </a:p>
        </p:txBody>
      </p:sp>
      <p:sp>
        <p:nvSpPr>
          <p:cNvPr id="15" name="Text 12"/>
          <p:cNvSpPr/>
          <p:nvPr/>
        </p:nvSpPr>
        <p:spPr>
          <a:xfrm>
            <a:off x="777240" y="5276088"/>
            <a:ext cx="4425696" cy="521208"/>
          </a:xfrm>
          <a:prstGeom prst="rect">
            <a:avLst/>
          </a:prstGeom>
          <a:noFill/>
          <a:ln/>
        </p:spPr>
        <p:txBody>
          <a:bodyPr wrap="square" lIns="0" tIns="0" rIns="0" bIns="0" rtlCol="0" anchor="t">
            <a:normAutofit/>
          </a:bodyPr>
          <a:lstStyle/>
          <a:p>
            <a:pPr algn="l" indent="0" marL="0">
              <a:buNone/>
            </a:pPr>
            <a:r>
              <a:rPr lang="en-US" sz="1260" i="1" dirty="0">
                <a:solidFill>
                  <a:srgbClr val="786A7C"/>
                </a:solidFill>
                <a:latin typeface="Aptos" pitchFamily="34" charset="0"/>
                <a:ea typeface="Aptos" pitchFamily="34" charset="-122"/>
                <a:cs typeface="Aptos" pitchFamily="34" charset="-120"/>
              </a:rPr>
              <a:t>The river, the city and the pool become one continuous panorama.</a:t>
            </a:r>
            <a:endParaRPr lang="en-US" sz="1260" dirty="0"/>
          </a:p>
        </p:txBody>
      </p:sp>
      <p:sp>
        <p:nvSpPr>
          <p:cNvPr id="16" name="Shape 13"/>
          <p:cNvSpPr/>
          <p:nvPr/>
        </p:nvSpPr>
        <p:spPr>
          <a:xfrm>
            <a:off x="5788152" y="1719072"/>
            <a:ext cx="5815584" cy="1344168"/>
          </a:xfrm>
          <a:prstGeom prst="roundRect">
            <a:avLst>
              <a:gd name="adj" fmla="val 7483"/>
            </a:avLst>
          </a:prstGeom>
          <a:solidFill>
            <a:srgbClr val="FFFCFE"/>
          </a:solidFill>
          <a:ln w="10160">
            <a:solidFill>
              <a:srgbClr val="E8D8E6"/>
            </a:solidFill>
            <a:prstDash val="solid"/>
          </a:ln>
        </p:spPr>
      </p:sp>
      <p:sp>
        <p:nvSpPr>
          <p:cNvPr id="17" name="Shape 14"/>
          <p:cNvSpPr/>
          <p:nvPr/>
        </p:nvSpPr>
        <p:spPr>
          <a:xfrm>
            <a:off x="6007608" y="1965960"/>
            <a:ext cx="50292" cy="338328"/>
          </a:xfrm>
          <a:prstGeom prst="rect">
            <a:avLst/>
          </a:prstGeom>
          <a:solidFill>
            <a:srgbClr val="4C8686"/>
          </a:solidFill>
          <a:ln w="12700">
            <a:solidFill>
              <a:srgbClr val="4C8686"/>
            </a:solidFill>
            <a:prstDash val="solid"/>
          </a:ln>
        </p:spPr>
      </p:sp>
      <p:sp>
        <p:nvSpPr>
          <p:cNvPr id="18" name="Text 15"/>
          <p:cNvSpPr/>
          <p:nvPr/>
        </p:nvSpPr>
        <p:spPr>
          <a:xfrm>
            <a:off x="6208776" y="192024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SPATIAL DESIGN</a:t>
            </a:r>
            <a:endParaRPr lang="en-US" sz="1260" dirty="0"/>
          </a:p>
        </p:txBody>
      </p:sp>
      <p:sp>
        <p:nvSpPr>
          <p:cNvPr id="19" name="Text 16"/>
          <p:cNvSpPr/>
          <p:nvPr/>
        </p:nvSpPr>
        <p:spPr>
          <a:xfrm>
            <a:off x="6208776" y="228600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Infinity edge aligned with the river skyline and understated planting.</a:t>
            </a:r>
            <a:endParaRPr lang="en-US" sz="1190" dirty="0"/>
          </a:p>
        </p:txBody>
      </p:sp>
      <p:sp>
        <p:nvSpPr>
          <p:cNvPr id="20" name="Text 17"/>
          <p:cNvSpPr/>
          <p:nvPr/>
        </p:nvSpPr>
        <p:spPr>
          <a:xfrm>
            <a:off x="6208776" y="264261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No distracting statues: water, stone and light provide the visual identity.</a:t>
            </a:r>
            <a:endParaRPr lang="en-US" sz="1190" dirty="0"/>
          </a:p>
        </p:txBody>
      </p:sp>
      <p:sp>
        <p:nvSpPr>
          <p:cNvPr id="21" name="Shape 18"/>
          <p:cNvSpPr/>
          <p:nvPr/>
        </p:nvSpPr>
        <p:spPr>
          <a:xfrm>
            <a:off x="5788152" y="3182112"/>
            <a:ext cx="5815584" cy="1344168"/>
          </a:xfrm>
          <a:prstGeom prst="roundRect">
            <a:avLst>
              <a:gd name="adj" fmla="val 7483"/>
            </a:avLst>
          </a:prstGeom>
          <a:solidFill>
            <a:srgbClr val="FFFCFE"/>
          </a:solidFill>
          <a:ln w="10160">
            <a:solidFill>
              <a:srgbClr val="E8D8E6"/>
            </a:solidFill>
            <a:prstDash val="solid"/>
          </a:ln>
        </p:spPr>
      </p:sp>
      <p:sp>
        <p:nvSpPr>
          <p:cNvPr id="22" name="Shape 19"/>
          <p:cNvSpPr/>
          <p:nvPr/>
        </p:nvSpPr>
        <p:spPr>
          <a:xfrm>
            <a:off x="6007608" y="3429000"/>
            <a:ext cx="50292" cy="338328"/>
          </a:xfrm>
          <a:prstGeom prst="rect">
            <a:avLst/>
          </a:prstGeom>
          <a:solidFill>
            <a:srgbClr val="4C8686"/>
          </a:solidFill>
          <a:ln w="12700">
            <a:solidFill>
              <a:srgbClr val="4C8686"/>
            </a:solidFill>
            <a:prstDash val="solid"/>
          </a:ln>
        </p:spPr>
      </p:sp>
      <p:sp>
        <p:nvSpPr>
          <p:cNvPr id="23" name="Text 20"/>
          <p:cNvSpPr/>
          <p:nvPr/>
        </p:nvSpPr>
        <p:spPr>
          <a:xfrm>
            <a:off x="6208776" y="338328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EQUIPMENT &amp; FIT-OUT</a:t>
            </a:r>
            <a:endParaRPr lang="en-US" sz="1260" dirty="0"/>
          </a:p>
        </p:txBody>
      </p:sp>
      <p:sp>
        <p:nvSpPr>
          <p:cNvPr id="24" name="Text 21"/>
          <p:cNvSpPr/>
          <p:nvPr/>
        </p:nvSpPr>
        <p:spPr>
          <a:xfrm>
            <a:off x="6208776" y="374904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Filtration and water-treatment system, underwater LED lights</a:t>
            </a:r>
            <a:endParaRPr lang="en-US" sz="1190" dirty="0"/>
          </a:p>
        </p:txBody>
      </p:sp>
      <p:sp>
        <p:nvSpPr>
          <p:cNvPr id="25" name="Text 22"/>
          <p:cNvSpPr/>
          <p:nvPr/>
        </p:nvSpPr>
        <p:spPr>
          <a:xfrm>
            <a:off x="6208776" y="410565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Poolside loungers, slip-resistant terrace and safety barriers</a:t>
            </a:r>
            <a:endParaRPr lang="en-US" sz="1190" dirty="0"/>
          </a:p>
        </p:txBody>
      </p:sp>
      <p:sp>
        <p:nvSpPr>
          <p:cNvPr id="26" name="Shape 23"/>
          <p:cNvSpPr/>
          <p:nvPr/>
        </p:nvSpPr>
        <p:spPr>
          <a:xfrm>
            <a:off x="5788152" y="4645152"/>
            <a:ext cx="5815584" cy="1344168"/>
          </a:xfrm>
          <a:prstGeom prst="roundRect">
            <a:avLst>
              <a:gd name="adj" fmla="val 7483"/>
            </a:avLst>
          </a:prstGeom>
          <a:solidFill>
            <a:srgbClr val="F4E8F8"/>
          </a:solidFill>
          <a:ln w="10160">
            <a:solidFill>
              <a:srgbClr val="E8D8E6"/>
            </a:solidFill>
            <a:prstDash val="solid"/>
          </a:ln>
        </p:spPr>
      </p:sp>
      <p:sp>
        <p:nvSpPr>
          <p:cNvPr id="27" name="Shape 24"/>
          <p:cNvSpPr/>
          <p:nvPr/>
        </p:nvSpPr>
        <p:spPr>
          <a:xfrm>
            <a:off x="6007608" y="4892040"/>
            <a:ext cx="50292" cy="338328"/>
          </a:xfrm>
          <a:prstGeom prst="rect">
            <a:avLst/>
          </a:prstGeom>
          <a:solidFill>
            <a:srgbClr val="52769F"/>
          </a:solidFill>
          <a:ln w="12700">
            <a:solidFill>
              <a:srgbClr val="52769F"/>
            </a:solidFill>
            <a:prstDash val="solid"/>
          </a:ln>
        </p:spPr>
      </p:sp>
      <p:sp>
        <p:nvSpPr>
          <p:cNvPr id="28" name="Text 25"/>
          <p:cNvSpPr/>
          <p:nvPr/>
        </p:nvSpPr>
        <p:spPr>
          <a:xfrm>
            <a:off x="6208776" y="484632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52769F"/>
                </a:solidFill>
                <a:latin typeface="Aptos" pitchFamily="34" charset="0"/>
                <a:ea typeface="Aptos" pitchFamily="34" charset="-122"/>
                <a:cs typeface="Aptos" pitchFamily="34" charset="-120"/>
              </a:rPr>
              <a:t>AI &amp; ROBOTICS</a:t>
            </a:r>
            <a:endParaRPr lang="en-US" sz="1260" dirty="0"/>
          </a:p>
        </p:txBody>
      </p:sp>
      <p:sp>
        <p:nvSpPr>
          <p:cNvPr id="29" name="Text 26"/>
          <p:cNvSpPr/>
          <p:nvPr/>
        </p:nvSpPr>
        <p:spPr>
          <a:xfrm>
            <a:off x="6208776" y="521208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Water-quality monitoring and pump scheduling</a:t>
            </a:r>
            <a:endParaRPr lang="en-US" sz="1190" dirty="0"/>
          </a:p>
        </p:txBody>
      </p:sp>
      <p:sp>
        <p:nvSpPr>
          <p:cNvPr id="30" name="Text 27"/>
          <p:cNvSpPr/>
          <p:nvPr/>
        </p:nvSpPr>
        <p:spPr>
          <a:xfrm>
            <a:off x="6208776" y="556869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Leak detection, energy optimization and lighting scenes</a:t>
            </a:r>
            <a:endParaRPr lang="en-US" sz="1190" dirty="0"/>
          </a:p>
        </p:txBody>
      </p:sp>
      <p:sp>
        <p:nvSpPr>
          <p:cNvPr id="31" name="Shape 28"/>
          <p:cNvSpPr/>
          <p:nvPr/>
        </p:nvSpPr>
        <p:spPr>
          <a:xfrm>
            <a:off x="5788152" y="6199632"/>
            <a:ext cx="5815584" cy="201168"/>
          </a:xfrm>
          <a:prstGeom prst="roundRect">
            <a:avLst>
              <a:gd name="adj" fmla="val 13636"/>
            </a:avLst>
          </a:prstGeom>
          <a:solidFill>
            <a:srgbClr val="FBF6FA"/>
          </a:solidFill>
          <a:ln w="10160">
            <a:solidFill>
              <a:srgbClr val="FBF6FA"/>
            </a:solidFill>
            <a:prstDash val="solid"/>
          </a:ln>
        </p:spPr>
      </p:sp>
      <p:sp>
        <p:nvSpPr>
          <p:cNvPr id="32" name="Text 29"/>
          <p:cNvSpPr/>
          <p:nvPr/>
        </p:nvSpPr>
        <p:spPr>
          <a:xfrm>
            <a:off x="5961888" y="6199632"/>
            <a:ext cx="5413248" cy="182880"/>
          </a:xfrm>
          <a:prstGeom prst="rect">
            <a:avLst/>
          </a:prstGeom>
          <a:noFill/>
          <a:ln/>
        </p:spPr>
        <p:txBody>
          <a:bodyPr wrap="square" lIns="0" tIns="0" rIns="0" bIns="0" rtlCol="0" anchor="ctr">
            <a:normAutofit/>
          </a:bodyPr>
          <a:lstStyle/>
          <a:p>
            <a:pPr algn="l" indent="0" marL="0">
              <a:buNone/>
            </a:pPr>
            <a:r>
              <a:rPr lang="en-US" sz="870" spc="75" kern="0" dirty="0">
                <a:solidFill>
                  <a:srgbClr val="927F96"/>
                </a:solidFill>
                <a:latin typeface="Aptos" pitchFamily="34" charset="0"/>
                <a:ea typeface="Aptos" pitchFamily="34" charset="-122"/>
                <a:cs typeface="Aptos" pitchFamily="34" charset="-120"/>
              </a:rPr>
              <a:t>16 / WATER    /    OUTDOOR LEVEL</a:t>
            </a:r>
            <a:endParaRPr lang="en-US" sz="87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BF6FA"/>
        </a:solidFill>
      </p:bgPr>
    </p:bg>
    <p:spTree>
      <p:nvGrpSpPr>
        <p:cNvPr id="1" name=""/>
        <p:cNvGrpSpPr/>
        <p:nvPr/>
      </p:nvGrpSpPr>
      <p:grpSpPr>
        <a:xfrm>
          <a:off x="0" y="0"/>
          <a:ext cx="0" cy="0"/>
          <a:chOff x="0" y="0"/>
          <a:chExt cx="0" cy="0"/>
        </a:xfrm>
      </p:grpSpPr>
      <p:sp>
        <p:nvSpPr>
          <p:cNvPr id="2" name="Shape 0"/>
          <p:cNvSpPr/>
          <p:nvPr/>
        </p:nvSpPr>
        <p:spPr>
          <a:xfrm>
            <a:off x="0" y="0"/>
            <a:ext cx="12191695" cy="51206"/>
          </a:xfrm>
          <a:prstGeom prst="rect">
            <a:avLst/>
          </a:prstGeom>
          <a:solidFill>
            <a:srgbClr val="AF718F"/>
          </a:solidFill>
          <a:ln w="12700">
            <a:solidFill>
              <a:srgbClr val="AF718F"/>
            </a:solidFill>
            <a:prstDash val="solid"/>
          </a:ln>
        </p:spPr>
      </p:sp>
      <p:sp>
        <p:nvSpPr>
          <p:cNvPr id="3" name="Text 1"/>
          <p:cNvSpPr/>
          <p:nvPr/>
        </p:nvSpPr>
        <p:spPr>
          <a:xfrm>
            <a:off x="484632" y="201168"/>
            <a:ext cx="4206240" cy="256032"/>
          </a:xfrm>
          <a:prstGeom prst="rect">
            <a:avLst/>
          </a:prstGeom>
          <a:noFill/>
          <a:ln/>
        </p:spPr>
        <p:txBody>
          <a:bodyPr wrap="square" lIns="0" tIns="0" rIns="0" bIns="0" rtlCol="0" anchor="ctr">
            <a:normAutofit/>
          </a:bodyPr>
          <a:lstStyle/>
          <a:p>
            <a:pPr algn="l" indent="0" marL="0">
              <a:buNone/>
            </a:pPr>
            <a:r>
              <a:rPr lang="en-US" sz="1000" b="1" spc="120" kern="0" dirty="0">
                <a:solidFill>
                  <a:srgbClr val="AF718F"/>
                </a:solidFill>
                <a:latin typeface="Aptos" pitchFamily="34" charset="0"/>
                <a:ea typeface="Aptos" pitchFamily="34" charset="-122"/>
                <a:cs typeface="Aptos" pitchFamily="34" charset="-120"/>
              </a:rPr>
              <a:t>✧ THE OLYMPIAN SKY PALACE</a:t>
            </a:r>
            <a:endParaRPr lang="en-US" sz="1000" dirty="0"/>
          </a:p>
        </p:txBody>
      </p:sp>
      <p:sp>
        <p:nvSpPr>
          <p:cNvPr id="4" name="Text 2"/>
          <p:cNvSpPr/>
          <p:nvPr/>
        </p:nvSpPr>
        <p:spPr>
          <a:xfrm>
            <a:off x="9253728" y="201168"/>
            <a:ext cx="2468880" cy="237744"/>
          </a:xfrm>
          <a:prstGeom prst="rect">
            <a:avLst/>
          </a:prstGeom>
          <a:noFill/>
          <a:ln/>
        </p:spPr>
        <p:txBody>
          <a:bodyPr wrap="square" lIns="0" tIns="0" rIns="0" bIns="0" rtlCol="0" anchor="ctr">
            <a:normAutofit/>
          </a:bodyPr>
          <a:lstStyle/>
          <a:p>
            <a:pPr algn="r" indent="0" marL="0">
              <a:buNone/>
            </a:pPr>
            <a:r>
              <a:rPr lang="en-US" sz="900" spc="100" kern="0" dirty="0">
                <a:solidFill>
                  <a:srgbClr val="786A7C"/>
                </a:solidFill>
                <a:latin typeface="Aptos" pitchFamily="34" charset="0"/>
                <a:ea typeface="Aptos" pitchFamily="34" charset="-122"/>
                <a:cs typeface="Aptos" pitchFamily="34" charset="-120"/>
              </a:rPr>
              <a:t>OUTDOOR LEVEL / 17 / GARDEN</a:t>
            </a:r>
            <a:endParaRPr lang="en-US" sz="900" dirty="0"/>
          </a:p>
        </p:txBody>
      </p:sp>
      <p:sp>
        <p:nvSpPr>
          <p:cNvPr id="5" name="Shape 3"/>
          <p:cNvSpPr/>
          <p:nvPr/>
        </p:nvSpPr>
        <p:spPr>
          <a:xfrm>
            <a:off x="484632" y="6524244"/>
            <a:ext cx="11219688" cy="0"/>
          </a:xfrm>
          <a:prstGeom prst="line">
            <a:avLst/>
          </a:prstGeom>
          <a:noFill/>
          <a:ln w="8890">
            <a:solidFill>
              <a:srgbClr val="E8D8E6"/>
            </a:solidFill>
            <a:prstDash val="solid"/>
          </a:ln>
        </p:spPr>
      </p:sp>
      <p:sp>
        <p:nvSpPr>
          <p:cNvPr id="6" name="Text 4"/>
          <p:cNvSpPr/>
          <p:nvPr/>
        </p:nvSpPr>
        <p:spPr>
          <a:xfrm>
            <a:off x="484632" y="6556248"/>
            <a:ext cx="5486400" cy="155448"/>
          </a:xfrm>
          <a:prstGeom prst="rect">
            <a:avLst/>
          </a:prstGeom>
          <a:noFill/>
          <a:ln/>
        </p:spPr>
        <p:txBody>
          <a:bodyPr wrap="square" lIns="0" tIns="0" rIns="0" bIns="0" rtlCol="0" anchor="ctr">
            <a:normAutofit/>
          </a:bodyPr>
          <a:lstStyle/>
          <a:p>
            <a:pPr algn="l" indent="0" marL="0">
              <a:buNone/>
            </a:pPr>
            <a:r>
              <a:rPr lang="en-US" sz="780" spc="50" kern="0" dirty="0">
                <a:solidFill>
                  <a:srgbClr val="927F96"/>
                </a:solidFill>
                <a:latin typeface="Aptos" pitchFamily="34" charset="0"/>
                <a:ea typeface="Aptos" pitchFamily="34" charset="-122"/>
                <a:cs typeface="Aptos" pitchFamily="34" charset="-120"/>
              </a:rPr>
              <a:t>THE PRINCESS EDITION   •   AI + ROBOTICS + SOLAR</a:t>
            </a:r>
            <a:endParaRPr lang="en-US" sz="780" dirty="0"/>
          </a:p>
        </p:txBody>
      </p:sp>
      <p:sp>
        <p:nvSpPr>
          <p:cNvPr id="7" name="Text 5"/>
          <p:cNvSpPr/>
          <p:nvPr/>
        </p:nvSpPr>
        <p:spPr>
          <a:xfrm>
            <a:off x="10625328" y="6556248"/>
            <a:ext cx="1051560" cy="155448"/>
          </a:xfrm>
          <a:prstGeom prst="rect">
            <a:avLst/>
          </a:prstGeom>
          <a:noFill/>
          <a:ln/>
        </p:spPr>
        <p:txBody>
          <a:bodyPr wrap="square" lIns="0" tIns="0" rIns="0" bIns="0" rtlCol="0" anchor="ctr">
            <a:normAutofit/>
          </a:bodyPr>
          <a:lstStyle/>
          <a:p>
            <a:pPr algn="r" indent="0" marL="0">
              <a:buNone/>
            </a:pPr>
            <a:r>
              <a:rPr lang="en-US" sz="800" dirty="0">
                <a:solidFill>
                  <a:srgbClr val="927F96"/>
                </a:solidFill>
                <a:latin typeface="Aptos" pitchFamily="34" charset="0"/>
                <a:ea typeface="Aptos" pitchFamily="34" charset="-122"/>
                <a:cs typeface="Aptos" pitchFamily="34" charset="-120"/>
              </a:rPr>
              <a:t>22  /  27</a:t>
            </a:r>
            <a:endParaRPr lang="en-US" sz="800" dirty="0"/>
          </a:p>
        </p:txBody>
      </p:sp>
      <p:sp>
        <p:nvSpPr>
          <p:cNvPr id="8" name="Text 6"/>
          <p:cNvSpPr/>
          <p:nvPr/>
        </p:nvSpPr>
        <p:spPr>
          <a:xfrm>
            <a:off x="530352" y="612648"/>
            <a:ext cx="7955280" cy="557784"/>
          </a:xfrm>
          <a:prstGeom prst="rect">
            <a:avLst/>
          </a:prstGeom>
          <a:noFill/>
          <a:ln/>
        </p:spPr>
        <p:txBody>
          <a:bodyPr wrap="square" lIns="0" tIns="0" rIns="0" bIns="0" rtlCol="0" anchor="ctr">
            <a:normAutofit/>
          </a:bodyPr>
          <a:lstStyle/>
          <a:p>
            <a:pPr algn="l" indent="0" marL="0">
              <a:buNone/>
            </a:pPr>
            <a:r>
              <a:rPr lang="en-US" sz="3400" dirty="0">
                <a:solidFill>
                  <a:srgbClr val="84456A"/>
                </a:solidFill>
                <a:latin typeface="Georgia" pitchFamily="34" charset="0"/>
                <a:ea typeface="Georgia" pitchFamily="34" charset="-122"/>
                <a:cs typeface="Georgia" pitchFamily="34" charset="-120"/>
              </a:rPr>
              <a:t>Persephone Court</a:t>
            </a:r>
            <a:endParaRPr lang="en-US" sz="3400" dirty="0"/>
          </a:p>
        </p:txBody>
      </p:sp>
      <p:sp>
        <p:nvSpPr>
          <p:cNvPr id="9" name="Text 7"/>
          <p:cNvSpPr/>
          <p:nvPr/>
        </p:nvSpPr>
        <p:spPr>
          <a:xfrm>
            <a:off x="548640" y="1243584"/>
            <a:ext cx="9875520" cy="310896"/>
          </a:xfrm>
          <a:prstGeom prst="rect">
            <a:avLst/>
          </a:prstGeom>
          <a:noFill/>
          <a:ln/>
        </p:spPr>
        <p:txBody>
          <a:bodyPr wrap="square" lIns="0" tIns="0" rIns="0" bIns="0" rtlCol="0" anchor="ctr">
            <a:normAutofit/>
          </a:bodyPr>
          <a:lstStyle/>
          <a:p>
            <a:pPr algn="l" indent="0" marL="0">
              <a:buNone/>
            </a:pPr>
            <a:r>
              <a:rPr lang="en-US" sz="1410" dirty="0">
                <a:solidFill>
                  <a:srgbClr val="786A7C"/>
                </a:solidFill>
                <a:latin typeface="Aptos" pitchFamily="34" charset="0"/>
                <a:ea typeface="Aptos" pitchFamily="34" charset="-122"/>
                <a:cs typeface="Aptos" pitchFamily="34" charset="-120"/>
              </a:rPr>
              <a:t>A living garden above the river</a:t>
            </a:r>
            <a:endParaRPr lang="en-US" sz="1410" dirty="0"/>
          </a:p>
        </p:txBody>
      </p:sp>
      <p:sp>
        <p:nvSpPr>
          <p:cNvPr id="10" name="Shape 8"/>
          <p:cNvSpPr/>
          <p:nvPr/>
        </p:nvSpPr>
        <p:spPr>
          <a:xfrm>
            <a:off x="521208" y="1728216"/>
            <a:ext cx="5056632" cy="4288536"/>
          </a:xfrm>
          <a:prstGeom prst="roundRect">
            <a:avLst>
              <a:gd name="adj" fmla="val 2132"/>
            </a:avLst>
          </a:prstGeom>
          <a:solidFill>
            <a:srgbClr val="FFFCFE"/>
          </a:solidFill>
          <a:ln w="10160">
            <a:solidFill>
              <a:srgbClr val="E8D8E6"/>
            </a:solidFill>
            <a:prstDash val="solid"/>
          </a:ln>
        </p:spPr>
      </p:sp>
      <p:pic>
        <p:nvPicPr>
          <p:cNvPr id="11" name="Image 0" descr="/mnt/data/palace_room_visuals/Persephone_Court.jpg">    </p:cNvPr>
          <p:cNvPicPr>
            <a:picLocks noChangeAspect="1"/>
          </p:cNvPicPr>
          <p:nvPr/>
        </p:nvPicPr>
        <p:blipFill>
          <a:blip r:embed="rId1"/>
          <a:stretch>
            <a:fillRect/>
          </a:stretch>
        </p:blipFill>
        <p:spPr>
          <a:xfrm>
            <a:off x="630936" y="1837944"/>
            <a:ext cx="4837176" cy="2551176"/>
          </a:xfrm>
          <a:prstGeom prst="rect">
            <a:avLst/>
          </a:prstGeom>
        </p:spPr>
      </p:pic>
      <p:sp>
        <p:nvSpPr>
          <p:cNvPr id="12" name="Shape 9"/>
          <p:cNvSpPr/>
          <p:nvPr/>
        </p:nvSpPr>
        <p:spPr>
          <a:xfrm>
            <a:off x="640080" y="4379976"/>
            <a:ext cx="4809744" cy="36576"/>
          </a:xfrm>
          <a:prstGeom prst="rect">
            <a:avLst/>
          </a:prstGeom>
          <a:solidFill>
            <a:srgbClr val="52769F"/>
          </a:solidFill>
          <a:ln w="12700">
            <a:solidFill>
              <a:srgbClr val="52769F"/>
            </a:solidFill>
            <a:prstDash val="solid"/>
          </a:ln>
        </p:spPr>
      </p:sp>
      <p:sp>
        <p:nvSpPr>
          <p:cNvPr id="13" name="Text 10"/>
          <p:cNvSpPr/>
          <p:nvPr/>
        </p:nvSpPr>
        <p:spPr>
          <a:xfrm>
            <a:off x="777240" y="4626864"/>
            <a:ext cx="4462272" cy="210312"/>
          </a:xfrm>
          <a:prstGeom prst="rect">
            <a:avLst/>
          </a:prstGeom>
          <a:noFill/>
          <a:ln/>
        </p:spPr>
        <p:txBody>
          <a:bodyPr wrap="square" lIns="0" tIns="0" rIns="0" bIns="0" rtlCol="0" anchor="ctr">
            <a:normAutofit/>
          </a:bodyPr>
          <a:lstStyle/>
          <a:p>
            <a:pPr algn="l" indent="0" marL="0">
              <a:buNone/>
            </a:pPr>
            <a:r>
              <a:rPr lang="en-US" sz="1010" b="1" spc="100" kern="0" dirty="0">
                <a:solidFill>
                  <a:srgbClr val="52769F"/>
                </a:solidFill>
                <a:latin typeface="Aptos" pitchFamily="34" charset="0"/>
                <a:ea typeface="Aptos" pitchFamily="34" charset="-122"/>
                <a:cs typeface="Aptos" pitchFamily="34" charset="-120"/>
              </a:rPr>
              <a:t>NAME &amp; INSPIRATION</a:t>
            </a:r>
            <a:endParaRPr lang="en-US" sz="1010" dirty="0"/>
          </a:p>
        </p:txBody>
      </p:sp>
      <p:sp>
        <p:nvSpPr>
          <p:cNvPr id="14" name="Text 11"/>
          <p:cNvSpPr/>
          <p:nvPr/>
        </p:nvSpPr>
        <p:spPr>
          <a:xfrm>
            <a:off x="777240" y="4910328"/>
            <a:ext cx="4462272" cy="283464"/>
          </a:xfrm>
          <a:prstGeom prst="rect">
            <a:avLst/>
          </a:prstGeom>
          <a:noFill/>
          <a:ln/>
        </p:spPr>
        <p:txBody>
          <a:bodyPr wrap="square" lIns="0" tIns="0" rIns="0" bIns="0" rtlCol="0" anchor="ctr">
            <a:normAutofit/>
          </a:bodyPr>
          <a:lstStyle/>
          <a:p>
            <a:pPr algn="l" indent="0" marL="0">
              <a:buNone/>
            </a:pPr>
            <a:r>
              <a:rPr lang="en-US" sz="1320" dirty="0">
                <a:solidFill>
                  <a:srgbClr val="382B42"/>
                </a:solidFill>
                <a:latin typeface="Georgia" pitchFamily="34" charset="0"/>
                <a:ea typeface="Georgia" pitchFamily="34" charset="-122"/>
                <a:cs typeface="Georgia" pitchFamily="34" charset="-120"/>
              </a:rPr>
              <a:t>Persephone · seasons and renewal</a:t>
            </a:r>
            <a:endParaRPr lang="en-US" sz="1320" dirty="0"/>
          </a:p>
        </p:txBody>
      </p:sp>
      <p:sp>
        <p:nvSpPr>
          <p:cNvPr id="15" name="Text 12"/>
          <p:cNvSpPr/>
          <p:nvPr/>
        </p:nvSpPr>
        <p:spPr>
          <a:xfrm>
            <a:off x="777240" y="5276088"/>
            <a:ext cx="4425696" cy="521208"/>
          </a:xfrm>
          <a:prstGeom prst="rect">
            <a:avLst/>
          </a:prstGeom>
          <a:noFill/>
          <a:ln/>
        </p:spPr>
        <p:txBody>
          <a:bodyPr wrap="square" lIns="0" tIns="0" rIns="0" bIns="0" rtlCol="0" anchor="t">
            <a:normAutofit/>
          </a:bodyPr>
          <a:lstStyle/>
          <a:p>
            <a:pPr algn="l" indent="0" marL="0">
              <a:buNone/>
            </a:pPr>
            <a:r>
              <a:rPr lang="en-US" sz="1260" i="1" dirty="0">
                <a:solidFill>
                  <a:srgbClr val="786A7C"/>
                </a:solidFill>
                <a:latin typeface="Aptos" pitchFamily="34" charset="0"/>
                <a:ea typeface="Aptos" pitchFamily="34" charset="-122"/>
                <a:cs typeface="Aptos" pitchFamily="34" charset="-120"/>
              </a:rPr>
              <a:t>An oasis of softness surrounded by a vibrant urban riverfront.</a:t>
            </a:r>
            <a:endParaRPr lang="en-US" sz="1260" dirty="0"/>
          </a:p>
        </p:txBody>
      </p:sp>
      <p:sp>
        <p:nvSpPr>
          <p:cNvPr id="16" name="Shape 13"/>
          <p:cNvSpPr/>
          <p:nvPr/>
        </p:nvSpPr>
        <p:spPr>
          <a:xfrm>
            <a:off x="5788152" y="1719072"/>
            <a:ext cx="5815584" cy="1344168"/>
          </a:xfrm>
          <a:prstGeom prst="roundRect">
            <a:avLst>
              <a:gd name="adj" fmla="val 7483"/>
            </a:avLst>
          </a:prstGeom>
          <a:solidFill>
            <a:srgbClr val="FFFCFE"/>
          </a:solidFill>
          <a:ln w="10160">
            <a:solidFill>
              <a:srgbClr val="E8D8E6"/>
            </a:solidFill>
            <a:prstDash val="solid"/>
          </a:ln>
        </p:spPr>
      </p:sp>
      <p:sp>
        <p:nvSpPr>
          <p:cNvPr id="17" name="Shape 14"/>
          <p:cNvSpPr/>
          <p:nvPr/>
        </p:nvSpPr>
        <p:spPr>
          <a:xfrm>
            <a:off x="6007608" y="1965960"/>
            <a:ext cx="50292" cy="338328"/>
          </a:xfrm>
          <a:prstGeom prst="rect">
            <a:avLst/>
          </a:prstGeom>
          <a:solidFill>
            <a:srgbClr val="52769F"/>
          </a:solidFill>
          <a:ln w="12700">
            <a:solidFill>
              <a:srgbClr val="52769F"/>
            </a:solidFill>
            <a:prstDash val="solid"/>
          </a:ln>
        </p:spPr>
      </p:sp>
      <p:sp>
        <p:nvSpPr>
          <p:cNvPr id="18" name="Text 15"/>
          <p:cNvSpPr/>
          <p:nvPr/>
        </p:nvSpPr>
        <p:spPr>
          <a:xfrm>
            <a:off x="6208776" y="192024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SPATIAL DESIGN</a:t>
            </a:r>
            <a:endParaRPr lang="en-US" sz="1260" dirty="0"/>
          </a:p>
        </p:txBody>
      </p:sp>
      <p:sp>
        <p:nvSpPr>
          <p:cNvPr id="19" name="Text 16"/>
          <p:cNvSpPr/>
          <p:nvPr/>
        </p:nvSpPr>
        <p:spPr>
          <a:xfrm>
            <a:off x="6208776" y="228600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Botanical terrace with graceful arcades and a refined seating grove.</a:t>
            </a:r>
            <a:endParaRPr lang="en-US" sz="1190" dirty="0"/>
          </a:p>
        </p:txBody>
      </p:sp>
      <p:sp>
        <p:nvSpPr>
          <p:cNvPr id="20" name="Text 17"/>
          <p:cNvSpPr/>
          <p:nvPr/>
        </p:nvSpPr>
        <p:spPr>
          <a:xfrm>
            <a:off x="6208776" y="264261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Seasonal planting softens the futuristic structure and protects privacy.</a:t>
            </a:r>
            <a:endParaRPr lang="en-US" sz="1190" dirty="0"/>
          </a:p>
        </p:txBody>
      </p:sp>
      <p:sp>
        <p:nvSpPr>
          <p:cNvPr id="21" name="Shape 18"/>
          <p:cNvSpPr/>
          <p:nvPr/>
        </p:nvSpPr>
        <p:spPr>
          <a:xfrm>
            <a:off x="5788152" y="3182112"/>
            <a:ext cx="5815584" cy="1344168"/>
          </a:xfrm>
          <a:prstGeom prst="roundRect">
            <a:avLst>
              <a:gd name="adj" fmla="val 7483"/>
            </a:avLst>
          </a:prstGeom>
          <a:solidFill>
            <a:srgbClr val="FFFCFE"/>
          </a:solidFill>
          <a:ln w="10160">
            <a:solidFill>
              <a:srgbClr val="E8D8E6"/>
            </a:solidFill>
            <a:prstDash val="solid"/>
          </a:ln>
        </p:spPr>
      </p:sp>
      <p:sp>
        <p:nvSpPr>
          <p:cNvPr id="22" name="Shape 19"/>
          <p:cNvSpPr/>
          <p:nvPr/>
        </p:nvSpPr>
        <p:spPr>
          <a:xfrm>
            <a:off x="6007608" y="3429000"/>
            <a:ext cx="50292" cy="338328"/>
          </a:xfrm>
          <a:prstGeom prst="rect">
            <a:avLst/>
          </a:prstGeom>
          <a:solidFill>
            <a:srgbClr val="52769F"/>
          </a:solidFill>
          <a:ln w="12700">
            <a:solidFill>
              <a:srgbClr val="52769F"/>
            </a:solidFill>
            <a:prstDash val="solid"/>
          </a:ln>
        </p:spPr>
      </p:sp>
      <p:sp>
        <p:nvSpPr>
          <p:cNvPr id="23" name="Text 20"/>
          <p:cNvSpPr/>
          <p:nvPr/>
        </p:nvSpPr>
        <p:spPr>
          <a:xfrm>
            <a:off x="6208776" y="338328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84456A"/>
                </a:solidFill>
                <a:latin typeface="Aptos" pitchFamily="34" charset="0"/>
                <a:ea typeface="Aptos" pitchFamily="34" charset="-122"/>
                <a:cs typeface="Aptos" pitchFamily="34" charset="-120"/>
              </a:rPr>
              <a:t>EQUIPMENT &amp; FIT-OUT</a:t>
            </a:r>
            <a:endParaRPr lang="en-US" sz="1260" dirty="0"/>
          </a:p>
        </p:txBody>
      </p:sp>
      <p:sp>
        <p:nvSpPr>
          <p:cNvPr id="24" name="Text 21"/>
          <p:cNvSpPr/>
          <p:nvPr/>
        </p:nvSpPr>
        <p:spPr>
          <a:xfrm>
            <a:off x="6208776" y="374904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Planters, shade structure, irrigation and subtle path lighting</a:t>
            </a:r>
            <a:endParaRPr lang="en-US" sz="1190" dirty="0"/>
          </a:p>
        </p:txBody>
      </p:sp>
      <p:sp>
        <p:nvSpPr>
          <p:cNvPr id="25" name="Text 22"/>
          <p:cNvSpPr/>
          <p:nvPr/>
        </p:nvSpPr>
        <p:spPr>
          <a:xfrm>
            <a:off x="6208776" y="410565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Weather-resistant furnishings and soil care infrastructure</a:t>
            </a:r>
            <a:endParaRPr lang="en-US" sz="1190" dirty="0"/>
          </a:p>
        </p:txBody>
      </p:sp>
      <p:sp>
        <p:nvSpPr>
          <p:cNvPr id="26" name="Shape 23"/>
          <p:cNvSpPr/>
          <p:nvPr/>
        </p:nvSpPr>
        <p:spPr>
          <a:xfrm>
            <a:off x="5788152" y="4645152"/>
            <a:ext cx="5815584" cy="1344168"/>
          </a:xfrm>
          <a:prstGeom prst="roundRect">
            <a:avLst>
              <a:gd name="adj" fmla="val 7483"/>
            </a:avLst>
          </a:prstGeom>
          <a:solidFill>
            <a:srgbClr val="F4E8F8"/>
          </a:solidFill>
          <a:ln w="10160">
            <a:solidFill>
              <a:srgbClr val="E8D8E6"/>
            </a:solidFill>
            <a:prstDash val="solid"/>
          </a:ln>
        </p:spPr>
      </p:sp>
      <p:sp>
        <p:nvSpPr>
          <p:cNvPr id="27" name="Shape 24"/>
          <p:cNvSpPr/>
          <p:nvPr/>
        </p:nvSpPr>
        <p:spPr>
          <a:xfrm>
            <a:off x="6007608" y="4892040"/>
            <a:ext cx="50292" cy="338328"/>
          </a:xfrm>
          <a:prstGeom prst="rect">
            <a:avLst/>
          </a:prstGeom>
          <a:solidFill>
            <a:srgbClr val="52769F"/>
          </a:solidFill>
          <a:ln w="12700">
            <a:solidFill>
              <a:srgbClr val="52769F"/>
            </a:solidFill>
            <a:prstDash val="solid"/>
          </a:ln>
        </p:spPr>
      </p:sp>
      <p:sp>
        <p:nvSpPr>
          <p:cNvPr id="28" name="Text 25"/>
          <p:cNvSpPr/>
          <p:nvPr/>
        </p:nvSpPr>
        <p:spPr>
          <a:xfrm>
            <a:off x="6208776" y="4846320"/>
            <a:ext cx="5047488" cy="274320"/>
          </a:xfrm>
          <a:prstGeom prst="rect">
            <a:avLst/>
          </a:prstGeom>
          <a:noFill/>
          <a:ln/>
        </p:spPr>
        <p:txBody>
          <a:bodyPr wrap="square" lIns="0" tIns="0" rIns="0" bIns="0" rtlCol="0" anchor="ctr">
            <a:normAutofit/>
          </a:bodyPr>
          <a:lstStyle/>
          <a:p>
            <a:pPr algn="l" indent="0" marL="0">
              <a:buNone/>
            </a:pPr>
            <a:r>
              <a:rPr lang="en-US" sz="1260" b="1" spc="65" kern="0" dirty="0">
                <a:solidFill>
                  <a:srgbClr val="52769F"/>
                </a:solidFill>
                <a:latin typeface="Aptos" pitchFamily="34" charset="0"/>
                <a:ea typeface="Aptos" pitchFamily="34" charset="-122"/>
                <a:cs typeface="Aptos" pitchFamily="34" charset="-120"/>
              </a:rPr>
              <a:t>AI &amp; ROBOTICS</a:t>
            </a:r>
            <a:endParaRPr lang="en-US" sz="1260" dirty="0"/>
          </a:p>
        </p:txBody>
      </p:sp>
      <p:sp>
        <p:nvSpPr>
          <p:cNvPr id="29" name="Text 26"/>
          <p:cNvSpPr/>
          <p:nvPr/>
        </p:nvSpPr>
        <p:spPr>
          <a:xfrm>
            <a:off x="6208776" y="5212080"/>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Soil-moisture-based watering and plant health reminders</a:t>
            </a:r>
            <a:endParaRPr lang="en-US" sz="1190" dirty="0"/>
          </a:p>
        </p:txBody>
      </p:sp>
      <p:sp>
        <p:nvSpPr>
          <p:cNvPr id="30" name="Text 27"/>
          <p:cNvSpPr/>
          <p:nvPr/>
        </p:nvSpPr>
        <p:spPr>
          <a:xfrm>
            <a:off x="6208776" y="5568696"/>
            <a:ext cx="5020056" cy="301752"/>
          </a:xfrm>
          <a:prstGeom prst="rect">
            <a:avLst/>
          </a:prstGeom>
          <a:noFill/>
          <a:ln/>
        </p:spPr>
        <p:txBody>
          <a:bodyPr wrap="square" lIns="0" tIns="0" rIns="0" bIns="0" rtlCol="0" anchor="t">
            <a:normAutofit/>
          </a:bodyPr>
          <a:lstStyle/>
          <a:p>
            <a:pPr algn="l" indent="0" marL="0">
              <a:buNone/>
            </a:pPr>
            <a:r>
              <a:rPr lang="en-US" sz="1190" dirty="0">
                <a:solidFill>
                  <a:srgbClr val="382B42"/>
                </a:solidFill>
                <a:latin typeface="Aptos" pitchFamily="34" charset="0"/>
                <a:ea typeface="Aptos" pitchFamily="34" charset="-122"/>
                <a:cs typeface="Aptos" pitchFamily="34" charset="-120"/>
              </a:rPr>
              <a:t>• Adaptive light levels, rain sensing and maintenance scheduling</a:t>
            </a:r>
            <a:endParaRPr lang="en-US" sz="1190" dirty="0"/>
          </a:p>
        </p:txBody>
      </p:sp>
      <p:sp>
        <p:nvSpPr>
          <p:cNvPr id="31" name="Shape 28"/>
          <p:cNvSpPr/>
          <p:nvPr/>
        </p:nvSpPr>
        <p:spPr>
          <a:xfrm>
            <a:off x="5788152" y="6199632"/>
            <a:ext cx="5815584" cy="201168"/>
          </a:xfrm>
          <a:prstGeom prst="roundRect">
            <a:avLst>
              <a:gd name="adj" fmla="val 13636"/>
            </a:avLst>
          </a:prstGeom>
          <a:solidFill>
            <a:srgbClr val="FBF6FA"/>
          </a:solidFill>
          <a:ln w="10160">
            <a:solidFill>
              <a:srgbClr val="FBF6FA"/>
            </a:solidFill>
            <a:prstDash val="solid"/>
          </a:ln>
        </p:spPr>
      </p:sp>
      <p:sp>
        <p:nvSpPr>
          <p:cNvPr id="32" name="Text 29"/>
          <p:cNvSpPr/>
          <p:nvPr/>
        </p:nvSpPr>
        <p:spPr>
          <a:xfrm>
            <a:off x="5961888" y="6199632"/>
            <a:ext cx="5413248" cy="182880"/>
          </a:xfrm>
          <a:prstGeom prst="rect">
            <a:avLst/>
          </a:prstGeom>
          <a:noFill/>
          <a:ln/>
        </p:spPr>
        <p:txBody>
          <a:bodyPr wrap="square" lIns="0" tIns="0" rIns="0" bIns="0" rtlCol="0" anchor="ctr">
            <a:normAutofit/>
          </a:bodyPr>
          <a:lstStyle/>
          <a:p>
            <a:pPr algn="l" indent="0" marL="0">
              <a:buNone/>
            </a:pPr>
            <a:r>
              <a:rPr lang="en-US" sz="870" spc="75" kern="0" dirty="0">
                <a:solidFill>
                  <a:srgbClr val="927F96"/>
                </a:solidFill>
                <a:latin typeface="Aptos" pitchFamily="34" charset="0"/>
                <a:ea typeface="Aptos" pitchFamily="34" charset="-122"/>
                <a:cs typeface="Aptos" pitchFamily="34" charset="-120"/>
              </a:rPr>
              <a:t>17 / GARDEN    /    OUTDOOR LEVEL</a:t>
            </a:r>
            <a:endParaRPr lang="en-US" sz="87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BF6FA"/>
        </a:solidFill>
      </p:bgPr>
    </p:bg>
    <p:spTree>
      <p:nvGrpSpPr>
        <p:cNvPr id="1" name=""/>
        <p:cNvGrpSpPr/>
        <p:nvPr/>
      </p:nvGrpSpPr>
      <p:grpSpPr>
        <a:xfrm>
          <a:off x="0" y="0"/>
          <a:ext cx="0" cy="0"/>
          <a:chOff x="0" y="0"/>
          <a:chExt cx="0" cy="0"/>
        </a:xfrm>
      </p:grpSpPr>
      <p:sp>
        <p:nvSpPr>
          <p:cNvPr id="2" name="Shape 0"/>
          <p:cNvSpPr/>
          <p:nvPr/>
        </p:nvSpPr>
        <p:spPr>
          <a:xfrm>
            <a:off x="0" y="0"/>
            <a:ext cx="12191695" cy="51206"/>
          </a:xfrm>
          <a:prstGeom prst="rect">
            <a:avLst/>
          </a:prstGeom>
          <a:solidFill>
            <a:srgbClr val="AF718F"/>
          </a:solidFill>
          <a:ln w="12700">
            <a:solidFill>
              <a:srgbClr val="AF718F"/>
            </a:solidFill>
            <a:prstDash val="solid"/>
          </a:ln>
        </p:spPr>
      </p:sp>
      <p:sp>
        <p:nvSpPr>
          <p:cNvPr id="3" name="Text 1"/>
          <p:cNvSpPr/>
          <p:nvPr/>
        </p:nvSpPr>
        <p:spPr>
          <a:xfrm>
            <a:off x="484632" y="201168"/>
            <a:ext cx="4206240" cy="256032"/>
          </a:xfrm>
          <a:prstGeom prst="rect">
            <a:avLst/>
          </a:prstGeom>
          <a:noFill/>
          <a:ln/>
        </p:spPr>
        <p:txBody>
          <a:bodyPr wrap="square" lIns="0" tIns="0" rIns="0" bIns="0" rtlCol="0" anchor="ctr">
            <a:normAutofit/>
          </a:bodyPr>
          <a:lstStyle/>
          <a:p>
            <a:pPr algn="l" indent="0" marL="0">
              <a:buNone/>
            </a:pPr>
            <a:r>
              <a:rPr lang="en-US" sz="1000" b="1" spc="120" kern="0" dirty="0">
                <a:solidFill>
                  <a:srgbClr val="AF718F"/>
                </a:solidFill>
                <a:latin typeface="Aptos" pitchFamily="34" charset="0"/>
                <a:ea typeface="Aptos" pitchFamily="34" charset="-122"/>
                <a:cs typeface="Aptos" pitchFamily="34" charset="-120"/>
              </a:rPr>
              <a:t>✧ THE OLYMPIAN SKY PALACE</a:t>
            </a:r>
            <a:endParaRPr lang="en-US" sz="1000" dirty="0"/>
          </a:p>
        </p:txBody>
      </p:sp>
      <p:sp>
        <p:nvSpPr>
          <p:cNvPr id="4" name="Text 2"/>
          <p:cNvSpPr/>
          <p:nvPr/>
        </p:nvSpPr>
        <p:spPr>
          <a:xfrm>
            <a:off x="9253728" y="201168"/>
            <a:ext cx="2468880" cy="237744"/>
          </a:xfrm>
          <a:prstGeom prst="rect">
            <a:avLst/>
          </a:prstGeom>
          <a:noFill/>
          <a:ln/>
        </p:spPr>
        <p:txBody>
          <a:bodyPr wrap="square" lIns="0" tIns="0" rIns="0" bIns="0" rtlCol="0" anchor="ctr">
            <a:normAutofit/>
          </a:bodyPr>
          <a:lstStyle/>
          <a:p>
            <a:pPr algn="r" indent="0" marL="0">
              <a:buNone/>
            </a:pPr>
            <a:r>
              <a:rPr lang="en-US" sz="900" spc="100" kern="0" dirty="0">
                <a:solidFill>
                  <a:srgbClr val="786A7C"/>
                </a:solidFill>
                <a:latin typeface="Aptos" pitchFamily="34" charset="0"/>
                <a:ea typeface="Aptos" pitchFamily="34" charset="-122"/>
                <a:cs typeface="Aptos" pitchFamily="34" charset="-120"/>
              </a:rPr>
              <a:t>EXPERIENCE DESIGN</a:t>
            </a:r>
            <a:endParaRPr lang="en-US" sz="900" dirty="0"/>
          </a:p>
        </p:txBody>
      </p:sp>
      <p:sp>
        <p:nvSpPr>
          <p:cNvPr id="5" name="Shape 3"/>
          <p:cNvSpPr/>
          <p:nvPr/>
        </p:nvSpPr>
        <p:spPr>
          <a:xfrm>
            <a:off x="484632" y="6524244"/>
            <a:ext cx="11219688" cy="0"/>
          </a:xfrm>
          <a:prstGeom prst="line">
            <a:avLst/>
          </a:prstGeom>
          <a:noFill/>
          <a:ln w="8890">
            <a:solidFill>
              <a:srgbClr val="E8D8E6"/>
            </a:solidFill>
            <a:prstDash val="solid"/>
          </a:ln>
        </p:spPr>
      </p:sp>
      <p:sp>
        <p:nvSpPr>
          <p:cNvPr id="6" name="Text 4"/>
          <p:cNvSpPr/>
          <p:nvPr/>
        </p:nvSpPr>
        <p:spPr>
          <a:xfrm>
            <a:off x="484632" y="6556248"/>
            <a:ext cx="5486400" cy="155448"/>
          </a:xfrm>
          <a:prstGeom prst="rect">
            <a:avLst/>
          </a:prstGeom>
          <a:noFill/>
          <a:ln/>
        </p:spPr>
        <p:txBody>
          <a:bodyPr wrap="square" lIns="0" tIns="0" rIns="0" bIns="0" rtlCol="0" anchor="ctr">
            <a:normAutofit/>
          </a:bodyPr>
          <a:lstStyle/>
          <a:p>
            <a:pPr algn="l" indent="0" marL="0">
              <a:buNone/>
            </a:pPr>
            <a:r>
              <a:rPr lang="en-US" sz="780" spc="50" kern="0" dirty="0">
                <a:solidFill>
                  <a:srgbClr val="927F96"/>
                </a:solidFill>
                <a:latin typeface="Aptos" pitchFamily="34" charset="0"/>
                <a:ea typeface="Aptos" pitchFamily="34" charset="-122"/>
                <a:cs typeface="Aptos" pitchFamily="34" charset="-120"/>
              </a:rPr>
              <a:t>THE PRINCESS EDITION   •   AI + ROBOTICS + SOLAR</a:t>
            </a:r>
            <a:endParaRPr lang="en-US" sz="780" dirty="0"/>
          </a:p>
        </p:txBody>
      </p:sp>
      <p:sp>
        <p:nvSpPr>
          <p:cNvPr id="7" name="Text 5"/>
          <p:cNvSpPr/>
          <p:nvPr/>
        </p:nvSpPr>
        <p:spPr>
          <a:xfrm>
            <a:off x="10625328" y="6556248"/>
            <a:ext cx="1051560" cy="155448"/>
          </a:xfrm>
          <a:prstGeom prst="rect">
            <a:avLst/>
          </a:prstGeom>
          <a:noFill/>
          <a:ln/>
        </p:spPr>
        <p:txBody>
          <a:bodyPr wrap="square" lIns="0" tIns="0" rIns="0" bIns="0" rtlCol="0" anchor="ctr">
            <a:normAutofit/>
          </a:bodyPr>
          <a:lstStyle/>
          <a:p>
            <a:pPr algn="r" indent="0" marL="0">
              <a:buNone/>
            </a:pPr>
            <a:r>
              <a:rPr lang="en-US" sz="800" dirty="0">
                <a:solidFill>
                  <a:srgbClr val="927F96"/>
                </a:solidFill>
                <a:latin typeface="Aptos" pitchFamily="34" charset="0"/>
                <a:ea typeface="Aptos" pitchFamily="34" charset="-122"/>
                <a:cs typeface="Aptos" pitchFamily="34" charset="-120"/>
              </a:rPr>
              <a:t>23  /  27</a:t>
            </a:r>
            <a:endParaRPr lang="en-US" sz="800" dirty="0"/>
          </a:p>
        </p:txBody>
      </p:sp>
      <p:sp>
        <p:nvSpPr>
          <p:cNvPr id="8" name="Text 6"/>
          <p:cNvSpPr/>
          <p:nvPr/>
        </p:nvSpPr>
        <p:spPr>
          <a:xfrm>
            <a:off x="512064" y="621792"/>
            <a:ext cx="11155680" cy="603504"/>
          </a:xfrm>
          <a:prstGeom prst="rect">
            <a:avLst/>
          </a:prstGeom>
          <a:noFill/>
          <a:ln/>
        </p:spPr>
        <p:txBody>
          <a:bodyPr wrap="square" lIns="0" tIns="0" rIns="0" bIns="0" rtlCol="0" anchor="ctr">
            <a:normAutofit/>
          </a:bodyPr>
          <a:lstStyle/>
          <a:p>
            <a:pPr algn="l" indent="0" marL="0">
              <a:buNone/>
            </a:pPr>
            <a:r>
              <a:rPr lang="en-US" sz="3100" dirty="0">
                <a:solidFill>
                  <a:srgbClr val="382B42"/>
                </a:solidFill>
                <a:latin typeface="Georgia" pitchFamily="34" charset="0"/>
                <a:ea typeface="Georgia" pitchFamily="34" charset="-122"/>
                <a:cs typeface="Georgia" pitchFamily="34" charset="-120"/>
              </a:rPr>
              <a:t>One day, a hundred thoughtful details</a:t>
            </a:r>
            <a:endParaRPr lang="en-US" sz="3100" dirty="0"/>
          </a:p>
        </p:txBody>
      </p:sp>
      <p:sp>
        <p:nvSpPr>
          <p:cNvPr id="9" name="Text 7"/>
          <p:cNvSpPr/>
          <p:nvPr/>
        </p:nvSpPr>
        <p:spPr>
          <a:xfrm>
            <a:off x="539496" y="1243584"/>
            <a:ext cx="10972800" cy="384048"/>
          </a:xfrm>
          <a:prstGeom prst="rect">
            <a:avLst/>
          </a:prstGeom>
          <a:noFill/>
          <a:ln/>
        </p:spPr>
        <p:txBody>
          <a:bodyPr wrap="square" lIns="0" tIns="0" rIns="0" bIns="0" rtlCol="0" anchor="ctr">
            <a:normAutofit/>
          </a:bodyPr>
          <a:lstStyle/>
          <a:p>
            <a:pPr algn="l" indent="0" marL="0">
              <a:buNone/>
            </a:pPr>
            <a:r>
              <a:rPr lang="en-US" sz="1320" dirty="0">
                <a:solidFill>
                  <a:srgbClr val="786A7C"/>
                </a:solidFill>
                <a:latin typeface="Aptos" pitchFamily="34" charset="0"/>
                <a:ea typeface="Aptos" pitchFamily="34" charset="-122"/>
                <a:cs typeface="Aptos" pitchFamily="34" charset="-120"/>
              </a:rPr>
              <a:t>Interconnected spaces respond to routines without demanding constant attention.</a:t>
            </a:r>
            <a:endParaRPr lang="en-US" sz="1320" dirty="0"/>
          </a:p>
        </p:txBody>
      </p:sp>
      <p:sp>
        <p:nvSpPr>
          <p:cNvPr id="10" name="Shape 8"/>
          <p:cNvSpPr/>
          <p:nvPr/>
        </p:nvSpPr>
        <p:spPr>
          <a:xfrm>
            <a:off x="1325880" y="3401568"/>
            <a:ext cx="9509760" cy="0"/>
          </a:xfrm>
          <a:prstGeom prst="line">
            <a:avLst/>
          </a:prstGeom>
          <a:noFill/>
          <a:ln w="21590">
            <a:solidFill>
              <a:srgbClr val="AF718F"/>
            </a:solidFill>
            <a:prstDash val="solid"/>
          </a:ln>
        </p:spPr>
      </p:sp>
      <p:sp>
        <p:nvSpPr>
          <p:cNvPr id="11" name="Shape 9"/>
          <p:cNvSpPr/>
          <p:nvPr/>
        </p:nvSpPr>
        <p:spPr>
          <a:xfrm>
            <a:off x="667512" y="1911096"/>
            <a:ext cx="2651760" cy="3337560"/>
          </a:xfrm>
          <a:prstGeom prst="roundRect">
            <a:avLst>
              <a:gd name="adj" fmla="val 4828"/>
            </a:avLst>
          </a:prstGeom>
          <a:solidFill>
            <a:srgbClr val="FFFCFE"/>
          </a:solidFill>
          <a:ln w="10160">
            <a:solidFill>
              <a:srgbClr val="E8D8E6"/>
            </a:solidFill>
            <a:prstDash val="solid"/>
          </a:ln>
        </p:spPr>
      </p:sp>
      <p:sp>
        <p:nvSpPr>
          <p:cNvPr id="12" name="Shape 10"/>
          <p:cNvSpPr/>
          <p:nvPr/>
        </p:nvSpPr>
        <p:spPr>
          <a:xfrm>
            <a:off x="1847088" y="3172968"/>
            <a:ext cx="265176" cy="265176"/>
          </a:xfrm>
          <a:prstGeom prst="ellipse">
            <a:avLst/>
          </a:prstGeom>
          <a:solidFill>
            <a:srgbClr val="84456A"/>
          </a:solidFill>
          <a:ln w="12700">
            <a:solidFill>
              <a:srgbClr val="84456A"/>
            </a:solidFill>
            <a:prstDash val="solid"/>
          </a:ln>
        </p:spPr>
      </p:sp>
      <p:sp>
        <p:nvSpPr>
          <p:cNvPr id="13" name="Text 11"/>
          <p:cNvSpPr/>
          <p:nvPr/>
        </p:nvSpPr>
        <p:spPr>
          <a:xfrm>
            <a:off x="896112" y="2212848"/>
            <a:ext cx="2194560" cy="466344"/>
          </a:xfrm>
          <a:prstGeom prst="rect">
            <a:avLst/>
          </a:prstGeom>
          <a:noFill/>
          <a:ln/>
        </p:spPr>
        <p:txBody>
          <a:bodyPr wrap="square" lIns="0" tIns="0" rIns="0" bIns="0" rtlCol="0" anchor="ctr">
            <a:normAutofit/>
          </a:bodyPr>
          <a:lstStyle/>
          <a:p>
            <a:pPr algn="l" indent="0" marL="0">
              <a:buNone/>
            </a:pPr>
            <a:r>
              <a:rPr lang="en-US" sz="2700" dirty="0">
                <a:solidFill>
                  <a:srgbClr val="AF718F"/>
                </a:solidFill>
                <a:latin typeface="Georgia" pitchFamily="34" charset="0"/>
                <a:ea typeface="Georgia" pitchFamily="34" charset="-122"/>
                <a:cs typeface="Georgia" pitchFamily="34" charset="-120"/>
              </a:rPr>
              <a:t>07:00</a:t>
            </a:r>
            <a:endParaRPr lang="en-US" sz="2700" dirty="0"/>
          </a:p>
        </p:txBody>
      </p:sp>
      <p:sp>
        <p:nvSpPr>
          <p:cNvPr id="14" name="Text 12"/>
          <p:cNvSpPr/>
          <p:nvPr/>
        </p:nvSpPr>
        <p:spPr>
          <a:xfrm>
            <a:off x="896112" y="3739896"/>
            <a:ext cx="2249424" cy="320040"/>
          </a:xfrm>
          <a:prstGeom prst="rect">
            <a:avLst/>
          </a:prstGeom>
          <a:noFill/>
          <a:ln/>
        </p:spPr>
        <p:txBody>
          <a:bodyPr wrap="square" lIns="0" tIns="0" rIns="0" bIns="0" rtlCol="0" anchor="ctr">
            <a:normAutofit/>
          </a:bodyPr>
          <a:lstStyle/>
          <a:p>
            <a:pPr algn="l" indent="0" marL="0">
              <a:buNone/>
            </a:pPr>
            <a:r>
              <a:rPr lang="en-US" sz="1240" b="1" dirty="0">
                <a:solidFill>
                  <a:srgbClr val="382B42"/>
                </a:solidFill>
                <a:latin typeface="Aptos" pitchFamily="34" charset="0"/>
                <a:ea typeface="Aptos" pitchFamily="34" charset="-122"/>
                <a:cs typeface="Aptos" pitchFamily="34" charset="-120"/>
              </a:rPr>
              <a:t>SELENE SUITE</a:t>
            </a:r>
            <a:endParaRPr lang="en-US" sz="1240" dirty="0"/>
          </a:p>
        </p:txBody>
      </p:sp>
      <p:sp>
        <p:nvSpPr>
          <p:cNvPr id="15" name="Text 13"/>
          <p:cNvSpPr/>
          <p:nvPr/>
        </p:nvSpPr>
        <p:spPr>
          <a:xfrm>
            <a:off x="896112" y="4206240"/>
            <a:ext cx="2194560" cy="786384"/>
          </a:xfrm>
          <a:prstGeom prst="rect">
            <a:avLst/>
          </a:prstGeom>
          <a:noFill/>
          <a:ln/>
        </p:spPr>
        <p:txBody>
          <a:bodyPr wrap="square" lIns="0" tIns="0" rIns="0" bIns="0" rtlCol="0" anchor="t">
            <a:normAutofit/>
          </a:bodyPr>
          <a:lstStyle/>
          <a:p>
            <a:pPr algn="l" indent="0" marL="0">
              <a:buNone/>
            </a:pPr>
            <a:r>
              <a:rPr lang="en-US" sz="1260" dirty="0">
                <a:solidFill>
                  <a:srgbClr val="786A7C"/>
                </a:solidFill>
                <a:latin typeface="Aptos" pitchFamily="34" charset="0"/>
                <a:ea typeface="Aptos" pitchFamily="34" charset="-122"/>
                <a:cs typeface="Aptos" pitchFamily="34" charset="-120"/>
              </a:rPr>
              <a:t>Warm light rises gradually; shades open only when requested.</a:t>
            </a:r>
            <a:endParaRPr lang="en-US" sz="1260" dirty="0"/>
          </a:p>
        </p:txBody>
      </p:sp>
      <p:sp>
        <p:nvSpPr>
          <p:cNvPr id="16" name="Shape 14"/>
          <p:cNvSpPr/>
          <p:nvPr/>
        </p:nvSpPr>
        <p:spPr>
          <a:xfrm>
            <a:off x="3575304" y="1911096"/>
            <a:ext cx="2651760" cy="3337560"/>
          </a:xfrm>
          <a:prstGeom prst="roundRect">
            <a:avLst>
              <a:gd name="adj" fmla="val 4828"/>
            </a:avLst>
          </a:prstGeom>
          <a:solidFill>
            <a:srgbClr val="FFFCFE"/>
          </a:solidFill>
          <a:ln w="10160">
            <a:solidFill>
              <a:srgbClr val="E8D8E6"/>
            </a:solidFill>
            <a:prstDash val="solid"/>
          </a:ln>
        </p:spPr>
      </p:sp>
      <p:sp>
        <p:nvSpPr>
          <p:cNvPr id="17" name="Shape 15"/>
          <p:cNvSpPr/>
          <p:nvPr/>
        </p:nvSpPr>
        <p:spPr>
          <a:xfrm>
            <a:off x="4754880" y="3172968"/>
            <a:ext cx="265176" cy="265176"/>
          </a:xfrm>
          <a:prstGeom prst="ellipse">
            <a:avLst/>
          </a:prstGeom>
          <a:solidFill>
            <a:srgbClr val="84456A"/>
          </a:solidFill>
          <a:ln w="12700">
            <a:solidFill>
              <a:srgbClr val="84456A"/>
            </a:solidFill>
            <a:prstDash val="solid"/>
          </a:ln>
        </p:spPr>
      </p:sp>
      <p:sp>
        <p:nvSpPr>
          <p:cNvPr id="18" name="Text 16"/>
          <p:cNvSpPr/>
          <p:nvPr/>
        </p:nvSpPr>
        <p:spPr>
          <a:xfrm>
            <a:off x="3803904" y="2212848"/>
            <a:ext cx="2194560" cy="466344"/>
          </a:xfrm>
          <a:prstGeom prst="rect">
            <a:avLst/>
          </a:prstGeom>
          <a:noFill/>
          <a:ln/>
        </p:spPr>
        <p:txBody>
          <a:bodyPr wrap="square" lIns="0" tIns="0" rIns="0" bIns="0" rtlCol="0" anchor="ctr">
            <a:normAutofit/>
          </a:bodyPr>
          <a:lstStyle/>
          <a:p>
            <a:pPr algn="l" indent="0" marL="0">
              <a:buNone/>
            </a:pPr>
            <a:r>
              <a:rPr lang="en-US" sz="2700" dirty="0">
                <a:solidFill>
                  <a:srgbClr val="AF718F"/>
                </a:solidFill>
                <a:latin typeface="Georgia" pitchFamily="34" charset="0"/>
                <a:ea typeface="Georgia" pitchFamily="34" charset="-122"/>
                <a:cs typeface="Georgia" pitchFamily="34" charset="-120"/>
              </a:rPr>
              <a:t>08:15</a:t>
            </a:r>
            <a:endParaRPr lang="en-US" sz="2700" dirty="0"/>
          </a:p>
        </p:txBody>
      </p:sp>
      <p:sp>
        <p:nvSpPr>
          <p:cNvPr id="19" name="Text 17"/>
          <p:cNvSpPr/>
          <p:nvPr/>
        </p:nvSpPr>
        <p:spPr>
          <a:xfrm>
            <a:off x="3803904" y="3739896"/>
            <a:ext cx="2249424" cy="320040"/>
          </a:xfrm>
          <a:prstGeom prst="rect">
            <a:avLst/>
          </a:prstGeom>
          <a:noFill/>
          <a:ln/>
        </p:spPr>
        <p:txBody>
          <a:bodyPr wrap="square" lIns="0" tIns="0" rIns="0" bIns="0" rtlCol="0" anchor="ctr">
            <a:normAutofit/>
          </a:bodyPr>
          <a:lstStyle/>
          <a:p>
            <a:pPr algn="l" indent="0" marL="0">
              <a:buNone/>
            </a:pPr>
            <a:r>
              <a:rPr lang="en-US" sz="1240" b="1" dirty="0">
                <a:solidFill>
                  <a:srgbClr val="382B42"/>
                </a:solidFill>
                <a:latin typeface="Aptos" pitchFamily="34" charset="0"/>
                <a:ea typeface="Aptos" pitchFamily="34" charset="-122"/>
                <a:cs typeface="Aptos" pitchFamily="34" charset="-120"/>
              </a:rPr>
              <a:t>DAEDALUS + LYCEUM</a:t>
            </a:r>
            <a:endParaRPr lang="en-US" sz="1240" dirty="0"/>
          </a:p>
        </p:txBody>
      </p:sp>
      <p:sp>
        <p:nvSpPr>
          <p:cNvPr id="20" name="Text 18"/>
          <p:cNvSpPr/>
          <p:nvPr/>
        </p:nvSpPr>
        <p:spPr>
          <a:xfrm>
            <a:off x="3803904" y="4206240"/>
            <a:ext cx="2194560" cy="786384"/>
          </a:xfrm>
          <a:prstGeom prst="rect">
            <a:avLst/>
          </a:prstGeom>
          <a:noFill/>
          <a:ln/>
        </p:spPr>
        <p:txBody>
          <a:bodyPr wrap="square" lIns="0" tIns="0" rIns="0" bIns="0" rtlCol="0" anchor="t">
            <a:normAutofit/>
          </a:bodyPr>
          <a:lstStyle/>
          <a:p>
            <a:pPr algn="l" indent="0" marL="0">
              <a:buNone/>
            </a:pPr>
            <a:r>
              <a:rPr lang="en-US" sz="1260" dirty="0">
                <a:solidFill>
                  <a:srgbClr val="786A7C"/>
                </a:solidFill>
                <a:latin typeface="Aptos" pitchFamily="34" charset="0"/>
                <a:ea typeface="Aptos" pitchFamily="34" charset="-122"/>
                <a:cs typeface="Aptos" pitchFamily="34" charset="-120"/>
              </a:rPr>
              <a:t>Kitchen suggestions and gentle breakfast lighting.</a:t>
            </a:r>
            <a:endParaRPr lang="en-US" sz="1260" dirty="0"/>
          </a:p>
        </p:txBody>
      </p:sp>
      <p:sp>
        <p:nvSpPr>
          <p:cNvPr id="21" name="Shape 19"/>
          <p:cNvSpPr/>
          <p:nvPr/>
        </p:nvSpPr>
        <p:spPr>
          <a:xfrm>
            <a:off x="6483096" y="1911096"/>
            <a:ext cx="2651760" cy="3337560"/>
          </a:xfrm>
          <a:prstGeom prst="roundRect">
            <a:avLst>
              <a:gd name="adj" fmla="val 4828"/>
            </a:avLst>
          </a:prstGeom>
          <a:solidFill>
            <a:srgbClr val="FFFCFE"/>
          </a:solidFill>
          <a:ln w="10160">
            <a:solidFill>
              <a:srgbClr val="E8D8E6"/>
            </a:solidFill>
            <a:prstDash val="solid"/>
          </a:ln>
        </p:spPr>
      </p:sp>
      <p:sp>
        <p:nvSpPr>
          <p:cNvPr id="22" name="Shape 20"/>
          <p:cNvSpPr/>
          <p:nvPr/>
        </p:nvSpPr>
        <p:spPr>
          <a:xfrm>
            <a:off x="7662672" y="3172968"/>
            <a:ext cx="265176" cy="265176"/>
          </a:xfrm>
          <a:prstGeom prst="ellipse">
            <a:avLst/>
          </a:prstGeom>
          <a:solidFill>
            <a:srgbClr val="84456A"/>
          </a:solidFill>
          <a:ln w="12700">
            <a:solidFill>
              <a:srgbClr val="84456A"/>
            </a:solidFill>
            <a:prstDash val="solid"/>
          </a:ln>
        </p:spPr>
      </p:sp>
      <p:sp>
        <p:nvSpPr>
          <p:cNvPr id="23" name="Text 21"/>
          <p:cNvSpPr/>
          <p:nvPr/>
        </p:nvSpPr>
        <p:spPr>
          <a:xfrm>
            <a:off x="6711696" y="2212848"/>
            <a:ext cx="2194560" cy="466344"/>
          </a:xfrm>
          <a:prstGeom prst="rect">
            <a:avLst/>
          </a:prstGeom>
          <a:noFill/>
          <a:ln/>
        </p:spPr>
        <p:txBody>
          <a:bodyPr wrap="square" lIns="0" tIns="0" rIns="0" bIns="0" rtlCol="0" anchor="ctr">
            <a:normAutofit/>
          </a:bodyPr>
          <a:lstStyle/>
          <a:p>
            <a:pPr algn="l" indent="0" marL="0">
              <a:buNone/>
            </a:pPr>
            <a:r>
              <a:rPr lang="en-US" sz="2700" dirty="0">
                <a:solidFill>
                  <a:srgbClr val="AF718F"/>
                </a:solidFill>
                <a:latin typeface="Georgia" pitchFamily="34" charset="0"/>
                <a:ea typeface="Georgia" pitchFamily="34" charset="-122"/>
                <a:cs typeface="Georgia" pitchFamily="34" charset="-120"/>
              </a:rPr>
              <a:t>15:30</a:t>
            </a:r>
            <a:endParaRPr lang="en-US" sz="2700" dirty="0"/>
          </a:p>
        </p:txBody>
      </p:sp>
      <p:sp>
        <p:nvSpPr>
          <p:cNvPr id="24" name="Text 22"/>
          <p:cNvSpPr/>
          <p:nvPr/>
        </p:nvSpPr>
        <p:spPr>
          <a:xfrm>
            <a:off x="6711696" y="3739896"/>
            <a:ext cx="2249424" cy="320040"/>
          </a:xfrm>
          <a:prstGeom prst="rect">
            <a:avLst/>
          </a:prstGeom>
          <a:noFill/>
          <a:ln/>
        </p:spPr>
        <p:txBody>
          <a:bodyPr wrap="square" lIns="0" tIns="0" rIns="0" bIns="0" rtlCol="0" anchor="ctr">
            <a:normAutofit/>
          </a:bodyPr>
          <a:lstStyle/>
          <a:p>
            <a:pPr algn="l" indent="0" marL="0">
              <a:buNone/>
            </a:pPr>
            <a:r>
              <a:rPr lang="en-US" sz="1240" b="1" dirty="0">
                <a:solidFill>
                  <a:srgbClr val="382B42"/>
                </a:solidFill>
                <a:latin typeface="Aptos" pitchFamily="34" charset="0"/>
                <a:ea typeface="Aptos" pitchFamily="34" charset="-122"/>
                <a:cs typeface="Aptos" pitchFamily="34" charset="-120"/>
              </a:rPr>
              <a:t>ATHENA + ORPHEUS</a:t>
            </a:r>
            <a:endParaRPr lang="en-US" sz="1240" dirty="0"/>
          </a:p>
        </p:txBody>
      </p:sp>
      <p:sp>
        <p:nvSpPr>
          <p:cNvPr id="25" name="Text 23"/>
          <p:cNvSpPr/>
          <p:nvPr/>
        </p:nvSpPr>
        <p:spPr>
          <a:xfrm>
            <a:off x="6711696" y="4206240"/>
            <a:ext cx="2194560" cy="786384"/>
          </a:xfrm>
          <a:prstGeom prst="rect">
            <a:avLst/>
          </a:prstGeom>
          <a:noFill/>
          <a:ln/>
        </p:spPr>
        <p:txBody>
          <a:bodyPr wrap="square" lIns="0" tIns="0" rIns="0" bIns="0" rtlCol="0" anchor="t">
            <a:normAutofit/>
          </a:bodyPr>
          <a:lstStyle/>
          <a:p>
            <a:pPr algn="l" indent="0" marL="0">
              <a:buNone/>
            </a:pPr>
            <a:r>
              <a:rPr lang="en-US" sz="1260" dirty="0">
                <a:solidFill>
                  <a:srgbClr val="786A7C"/>
                </a:solidFill>
                <a:latin typeface="Aptos" pitchFamily="34" charset="0"/>
                <a:ea typeface="Aptos" pitchFamily="34" charset="-122"/>
                <a:cs typeface="Aptos" pitchFamily="34" charset="-120"/>
              </a:rPr>
              <a:t>A quiet focus scene gives way to creative studio work.</a:t>
            </a:r>
            <a:endParaRPr lang="en-US" sz="1260" dirty="0"/>
          </a:p>
        </p:txBody>
      </p:sp>
      <p:sp>
        <p:nvSpPr>
          <p:cNvPr id="26" name="Shape 24"/>
          <p:cNvSpPr/>
          <p:nvPr/>
        </p:nvSpPr>
        <p:spPr>
          <a:xfrm>
            <a:off x="9390888" y="1911096"/>
            <a:ext cx="2651760" cy="3337560"/>
          </a:xfrm>
          <a:prstGeom prst="roundRect">
            <a:avLst>
              <a:gd name="adj" fmla="val 4828"/>
            </a:avLst>
          </a:prstGeom>
          <a:solidFill>
            <a:srgbClr val="FFFCFE"/>
          </a:solidFill>
          <a:ln w="10160">
            <a:solidFill>
              <a:srgbClr val="E8D8E6"/>
            </a:solidFill>
            <a:prstDash val="solid"/>
          </a:ln>
        </p:spPr>
      </p:sp>
      <p:sp>
        <p:nvSpPr>
          <p:cNvPr id="27" name="Shape 25"/>
          <p:cNvSpPr/>
          <p:nvPr/>
        </p:nvSpPr>
        <p:spPr>
          <a:xfrm>
            <a:off x="10570464" y="3172968"/>
            <a:ext cx="265176" cy="265176"/>
          </a:xfrm>
          <a:prstGeom prst="ellipse">
            <a:avLst/>
          </a:prstGeom>
          <a:solidFill>
            <a:srgbClr val="84456A"/>
          </a:solidFill>
          <a:ln w="12700">
            <a:solidFill>
              <a:srgbClr val="84456A"/>
            </a:solidFill>
            <a:prstDash val="solid"/>
          </a:ln>
        </p:spPr>
      </p:sp>
      <p:sp>
        <p:nvSpPr>
          <p:cNvPr id="28" name="Text 26"/>
          <p:cNvSpPr/>
          <p:nvPr/>
        </p:nvSpPr>
        <p:spPr>
          <a:xfrm>
            <a:off x="9619488" y="2212848"/>
            <a:ext cx="2194560" cy="466344"/>
          </a:xfrm>
          <a:prstGeom prst="rect">
            <a:avLst/>
          </a:prstGeom>
          <a:noFill/>
          <a:ln/>
        </p:spPr>
        <p:txBody>
          <a:bodyPr wrap="square" lIns="0" tIns="0" rIns="0" bIns="0" rtlCol="0" anchor="ctr">
            <a:normAutofit/>
          </a:bodyPr>
          <a:lstStyle/>
          <a:p>
            <a:pPr algn="l" indent="0" marL="0">
              <a:buNone/>
            </a:pPr>
            <a:r>
              <a:rPr lang="en-US" sz="2700" dirty="0">
                <a:solidFill>
                  <a:srgbClr val="AF718F"/>
                </a:solidFill>
                <a:latin typeface="Georgia" pitchFamily="34" charset="0"/>
                <a:ea typeface="Georgia" pitchFamily="34" charset="-122"/>
                <a:cs typeface="Georgia" pitchFamily="34" charset="-120"/>
              </a:rPr>
              <a:t>19:30</a:t>
            </a:r>
            <a:endParaRPr lang="en-US" sz="2700" dirty="0"/>
          </a:p>
        </p:txBody>
      </p:sp>
      <p:sp>
        <p:nvSpPr>
          <p:cNvPr id="29" name="Text 27"/>
          <p:cNvSpPr/>
          <p:nvPr/>
        </p:nvSpPr>
        <p:spPr>
          <a:xfrm>
            <a:off x="9619488" y="3739896"/>
            <a:ext cx="2249424" cy="320040"/>
          </a:xfrm>
          <a:prstGeom prst="rect">
            <a:avLst/>
          </a:prstGeom>
          <a:noFill/>
          <a:ln/>
        </p:spPr>
        <p:txBody>
          <a:bodyPr wrap="square" lIns="0" tIns="0" rIns="0" bIns="0" rtlCol="0" anchor="ctr">
            <a:normAutofit/>
          </a:bodyPr>
          <a:lstStyle/>
          <a:p>
            <a:pPr algn="l" indent="0" marL="0">
              <a:buNone/>
            </a:pPr>
            <a:r>
              <a:rPr lang="en-US" sz="1240" b="1" dirty="0">
                <a:solidFill>
                  <a:srgbClr val="382B42"/>
                </a:solidFill>
                <a:latin typeface="Aptos" pitchFamily="34" charset="0"/>
                <a:ea typeface="Aptos" pitchFamily="34" charset="-122"/>
                <a:cs typeface="Aptos" pitchFamily="34" charset="-120"/>
              </a:rPr>
              <a:t>APOLLO + ASTRA</a:t>
            </a:r>
            <a:endParaRPr lang="en-US" sz="1240" dirty="0"/>
          </a:p>
        </p:txBody>
      </p:sp>
      <p:sp>
        <p:nvSpPr>
          <p:cNvPr id="30" name="Text 28"/>
          <p:cNvSpPr/>
          <p:nvPr/>
        </p:nvSpPr>
        <p:spPr>
          <a:xfrm>
            <a:off x="9619488" y="4206240"/>
            <a:ext cx="2194560" cy="786384"/>
          </a:xfrm>
          <a:prstGeom prst="rect">
            <a:avLst/>
          </a:prstGeom>
          <a:noFill/>
          <a:ln/>
        </p:spPr>
        <p:txBody>
          <a:bodyPr wrap="square" lIns="0" tIns="0" rIns="0" bIns="0" rtlCol="0" anchor="t">
            <a:normAutofit/>
          </a:bodyPr>
          <a:lstStyle/>
          <a:p>
            <a:pPr algn="l" indent="0" marL="0">
              <a:buNone/>
            </a:pPr>
            <a:r>
              <a:rPr lang="en-US" sz="1260" dirty="0">
                <a:solidFill>
                  <a:srgbClr val="786A7C"/>
                </a:solidFill>
                <a:latin typeface="Aptos" pitchFamily="34" charset="0"/>
                <a:ea typeface="Aptos" pitchFamily="34" charset="-122"/>
                <a:cs typeface="Aptos" pitchFamily="34" charset="-120"/>
              </a:rPr>
              <a:t>Cinema turns into a stargazing evening on the roof.</a:t>
            </a:r>
            <a:endParaRPr lang="en-US" sz="126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BF6FA"/>
        </a:solidFill>
      </p:bgPr>
    </p:bg>
    <p:spTree>
      <p:nvGrpSpPr>
        <p:cNvPr id="1" name=""/>
        <p:cNvGrpSpPr/>
        <p:nvPr/>
      </p:nvGrpSpPr>
      <p:grpSpPr>
        <a:xfrm>
          <a:off x="0" y="0"/>
          <a:ext cx="0" cy="0"/>
          <a:chOff x="0" y="0"/>
          <a:chExt cx="0" cy="0"/>
        </a:xfrm>
      </p:grpSpPr>
      <p:sp>
        <p:nvSpPr>
          <p:cNvPr id="2" name="Shape 0"/>
          <p:cNvSpPr/>
          <p:nvPr/>
        </p:nvSpPr>
        <p:spPr>
          <a:xfrm>
            <a:off x="0" y="0"/>
            <a:ext cx="12191695" cy="51206"/>
          </a:xfrm>
          <a:prstGeom prst="rect">
            <a:avLst/>
          </a:prstGeom>
          <a:solidFill>
            <a:srgbClr val="AF718F"/>
          </a:solidFill>
          <a:ln w="12700">
            <a:solidFill>
              <a:srgbClr val="AF718F"/>
            </a:solidFill>
            <a:prstDash val="solid"/>
          </a:ln>
        </p:spPr>
      </p:sp>
      <p:sp>
        <p:nvSpPr>
          <p:cNvPr id="3" name="Text 1"/>
          <p:cNvSpPr/>
          <p:nvPr/>
        </p:nvSpPr>
        <p:spPr>
          <a:xfrm>
            <a:off x="484632" y="201168"/>
            <a:ext cx="4206240" cy="256032"/>
          </a:xfrm>
          <a:prstGeom prst="rect">
            <a:avLst/>
          </a:prstGeom>
          <a:noFill/>
          <a:ln/>
        </p:spPr>
        <p:txBody>
          <a:bodyPr wrap="square" lIns="0" tIns="0" rIns="0" bIns="0" rtlCol="0" anchor="ctr">
            <a:normAutofit/>
          </a:bodyPr>
          <a:lstStyle/>
          <a:p>
            <a:pPr algn="l" indent="0" marL="0">
              <a:buNone/>
            </a:pPr>
            <a:r>
              <a:rPr lang="en-US" sz="1000" b="1" spc="120" kern="0" dirty="0">
                <a:solidFill>
                  <a:srgbClr val="AF718F"/>
                </a:solidFill>
                <a:latin typeface="Aptos" pitchFamily="34" charset="0"/>
                <a:ea typeface="Aptos" pitchFamily="34" charset="-122"/>
                <a:cs typeface="Aptos" pitchFamily="34" charset="-120"/>
              </a:rPr>
              <a:t>✧ THE OLYMPIAN SKY PALACE</a:t>
            </a:r>
            <a:endParaRPr lang="en-US" sz="1000" dirty="0"/>
          </a:p>
        </p:txBody>
      </p:sp>
      <p:sp>
        <p:nvSpPr>
          <p:cNvPr id="4" name="Text 2"/>
          <p:cNvSpPr/>
          <p:nvPr/>
        </p:nvSpPr>
        <p:spPr>
          <a:xfrm>
            <a:off x="9253728" y="201168"/>
            <a:ext cx="2468880" cy="237744"/>
          </a:xfrm>
          <a:prstGeom prst="rect">
            <a:avLst/>
          </a:prstGeom>
          <a:noFill/>
          <a:ln/>
        </p:spPr>
        <p:txBody>
          <a:bodyPr wrap="square" lIns="0" tIns="0" rIns="0" bIns="0" rtlCol="0" anchor="ctr">
            <a:normAutofit/>
          </a:bodyPr>
          <a:lstStyle/>
          <a:p>
            <a:pPr algn="r" indent="0" marL="0">
              <a:buNone/>
            </a:pPr>
            <a:r>
              <a:rPr lang="en-US" sz="900" spc="100" kern="0" dirty="0">
                <a:solidFill>
                  <a:srgbClr val="786A7C"/>
                </a:solidFill>
                <a:latin typeface="Aptos" pitchFamily="34" charset="0"/>
                <a:ea typeface="Aptos" pitchFamily="34" charset="-122"/>
                <a:cs typeface="Aptos" pitchFamily="34" charset="-120"/>
              </a:rPr>
              <a:t>ENERGY ECOSYSTEM</a:t>
            </a:r>
            <a:endParaRPr lang="en-US" sz="900" dirty="0"/>
          </a:p>
        </p:txBody>
      </p:sp>
      <p:sp>
        <p:nvSpPr>
          <p:cNvPr id="5" name="Shape 3"/>
          <p:cNvSpPr/>
          <p:nvPr/>
        </p:nvSpPr>
        <p:spPr>
          <a:xfrm>
            <a:off x="484632" y="6524244"/>
            <a:ext cx="11219688" cy="0"/>
          </a:xfrm>
          <a:prstGeom prst="line">
            <a:avLst/>
          </a:prstGeom>
          <a:noFill/>
          <a:ln w="8890">
            <a:solidFill>
              <a:srgbClr val="E8D8E6"/>
            </a:solidFill>
            <a:prstDash val="solid"/>
          </a:ln>
        </p:spPr>
      </p:sp>
      <p:sp>
        <p:nvSpPr>
          <p:cNvPr id="6" name="Text 4"/>
          <p:cNvSpPr/>
          <p:nvPr/>
        </p:nvSpPr>
        <p:spPr>
          <a:xfrm>
            <a:off x="484632" y="6556248"/>
            <a:ext cx="5486400" cy="155448"/>
          </a:xfrm>
          <a:prstGeom prst="rect">
            <a:avLst/>
          </a:prstGeom>
          <a:noFill/>
          <a:ln/>
        </p:spPr>
        <p:txBody>
          <a:bodyPr wrap="square" lIns="0" tIns="0" rIns="0" bIns="0" rtlCol="0" anchor="ctr">
            <a:normAutofit/>
          </a:bodyPr>
          <a:lstStyle/>
          <a:p>
            <a:pPr algn="l" indent="0" marL="0">
              <a:buNone/>
            </a:pPr>
            <a:r>
              <a:rPr lang="en-US" sz="780" spc="50" kern="0" dirty="0">
                <a:solidFill>
                  <a:srgbClr val="927F96"/>
                </a:solidFill>
                <a:latin typeface="Aptos" pitchFamily="34" charset="0"/>
                <a:ea typeface="Aptos" pitchFamily="34" charset="-122"/>
                <a:cs typeface="Aptos" pitchFamily="34" charset="-120"/>
              </a:rPr>
              <a:t>THE PRINCESS EDITION   •   AI + ROBOTICS + SOLAR</a:t>
            </a:r>
            <a:endParaRPr lang="en-US" sz="780" dirty="0"/>
          </a:p>
        </p:txBody>
      </p:sp>
      <p:sp>
        <p:nvSpPr>
          <p:cNvPr id="7" name="Text 5"/>
          <p:cNvSpPr/>
          <p:nvPr/>
        </p:nvSpPr>
        <p:spPr>
          <a:xfrm>
            <a:off x="10625328" y="6556248"/>
            <a:ext cx="1051560" cy="155448"/>
          </a:xfrm>
          <a:prstGeom prst="rect">
            <a:avLst/>
          </a:prstGeom>
          <a:noFill/>
          <a:ln/>
        </p:spPr>
        <p:txBody>
          <a:bodyPr wrap="square" lIns="0" tIns="0" rIns="0" bIns="0" rtlCol="0" anchor="ctr">
            <a:normAutofit/>
          </a:bodyPr>
          <a:lstStyle/>
          <a:p>
            <a:pPr algn="r" indent="0" marL="0">
              <a:buNone/>
            </a:pPr>
            <a:r>
              <a:rPr lang="en-US" sz="800" dirty="0">
                <a:solidFill>
                  <a:srgbClr val="927F96"/>
                </a:solidFill>
                <a:latin typeface="Aptos" pitchFamily="34" charset="0"/>
                <a:ea typeface="Aptos" pitchFamily="34" charset="-122"/>
                <a:cs typeface="Aptos" pitchFamily="34" charset="-120"/>
              </a:rPr>
              <a:t>24  /  27</a:t>
            </a:r>
            <a:endParaRPr lang="en-US" sz="800" dirty="0"/>
          </a:p>
        </p:txBody>
      </p:sp>
      <p:sp>
        <p:nvSpPr>
          <p:cNvPr id="8" name="Text 6"/>
          <p:cNvSpPr/>
          <p:nvPr/>
        </p:nvSpPr>
        <p:spPr>
          <a:xfrm>
            <a:off x="512064" y="621792"/>
            <a:ext cx="11155680" cy="603504"/>
          </a:xfrm>
          <a:prstGeom prst="rect">
            <a:avLst/>
          </a:prstGeom>
          <a:noFill/>
          <a:ln/>
        </p:spPr>
        <p:txBody>
          <a:bodyPr wrap="square" lIns="0" tIns="0" rIns="0" bIns="0" rtlCol="0" anchor="ctr">
            <a:normAutofit/>
          </a:bodyPr>
          <a:lstStyle/>
          <a:p>
            <a:pPr algn="l" indent="0" marL="0">
              <a:buNone/>
            </a:pPr>
            <a:r>
              <a:rPr lang="en-US" sz="3100" dirty="0">
                <a:solidFill>
                  <a:srgbClr val="382B42"/>
                </a:solidFill>
                <a:latin typeface="Georgia" pitchFamily="34" charset="0"/>
                <a:ea typeface="Georgia" pitchFamily="34" charset="-122"/>
                <a:cs typeface="Georgia" pitchFamily="34" charset="-120"/>
              </a:rPr>
              <a:t>Solar is an architectural system, not an accessory</a:t>
            </a:r>
            <a:endParaRPr lang="en-US" sz="3100" dirty="0"/>
          </a:p>
        </p:txBody>
      </p:sp>
      <p:sp>
        <p:nvSpPr>
          <p:cNvPr id="9" name="Text 7"/>
          <p:cNvSpPr/>
          <p:nvPr/>
        </p:nvSpPr>
        <p:spPr>
          <a:xfrm>
            <a:off x="539496" y="1243584"/>
            <a:ext cx="10972800" cy="384048"/>
          </a:xfrm>
          <a:prstGeom prst="rect">
            <a:avLst/>
          </a:prstGeom>
          <a:noFill/>
          <a:ln/>
        </p:spPr>
        <p:txBody>
          <a:bodyPr wrap="square" lIns="0" tIns="0" rIns="0" bIns="0" rtlCol="0" anchor="ctr">
            <a:normAutofit/>
          </a:bodyPr>
          <a:lstStyle/>
          <a:p>
            <a:pPr algn="l" indent="0" marL="0">
              <a:buNone/>
            </a:pPr>
            <a:r>
              <a:rPr lang="en-US" sz="1320" dirty="0">
                <a:solidFill>
                  <a:srgbClr val="786A7C"/>
                </a:solidFill>
                <a:latin typeface="Aptos" pitchFamily="34" charset="0"/>
                <a:ea typeface="Aptos" pitchFamily="34" charset="-122"/>
                <a:cs typeface="Aptos" pitchFamily="34" charset="-120"/>
              </a:rPr>
              <a:t>Manage power flows intelligently while keeping essential systems safe and reliable.</a:t>
            </a:r>
            <a:endParaRPr lang="en-US" sz="1320" dirty="0"/>
          </a:p>
        </p:txBody>
      </p:sp>
      <p:sp>
        <p:nvSpPr>
          <p:cNvPr id="10" name="Shape 8"/>
          <p:cNvSpPr/>
          <p:nvPr/>
        </p:nvSpPr>
        <p:spPr>
          <a:xfrm>
            <a:off x="548640" y="2176272"/>
            <a:ext cx="2212848" cy="1965960"/>
          </a:xfrm>
          <a:prstGeom prst="roundRect">
            <a:avLst>
              <a:gd name="adj" fmla="val 6047"/>
            </a:avLst>
          </a:prstGeom>
          <a:solidFill>
            <a:srgbClr val="FFFCFE"/>
          </a:solidFill>
          <a:ln w="10160">
            <a:solidFill>
              <a:srgbClr val="E8D8E6"/>
            </a:solidFill>
            <a:prstDash val="solid"/>
          </a:ln>
        </p:spPr>
      </p:sp>
      <p:sp>
        <p:nvSpPr>
          <p:cNvPr id="11" name="Text 9"/>
          <p:cNvSpPr/>
          <p:nvPr/>
        </p:nvSpPr>
        <p:spPr>
          <a:xfrm>
            <a:off x="713232" y="2542032"/>
            <a:ext cx="1874520" cy="457200"/>
          </a:xfrm>
          <a:prstGeom prst="rect">
            <a:avLst/>
          </a:prstGeom>
          <a:noFill/>
          <a:ln/>
        </p:spPr>
        <p:txBody>
          <a:bodyPr wrap="square" lIns="0" tIns="0" rIns="0" bIns="0" rtlCol="0" anchor="ctr">
            <a:normAutofit/>
          </a:bodyPr>
          <a:lstStyle/>
          <a:p>
            <a:pPr algn="ctr" indent="0" marL="0">
              <a:buNone/>
            </a:pPr>
            <a:r>
              <a:rPr lang="en-US" sz="1420" b="1" dirty="0">
                <a:solidFill>
                  <a:srgbClr val="382B42"/>
                </a:solidFill>
                <a:latin typeface="Aptos" pitchFamily="34" charset="0"/>
                <a:ea typeface="Aptos" pitchFamily="34" charset="-122"/>
                <a:cs typeface="Aptos" pitchFamily="34" charset="-120"/>
              </a:rPr>
              <a:t>ROOFTOP PV</a:t>
            </a:r>
            <a:endParaRPr lang="en-US" sz="1420" dirty="0"/>
          </a:p>
        </p:txBody>
      </p:sp>
      <p:sp>
        <p:nvSpPr>
          <p:cNvPr id="12" name="Text 10"/>
          <p:cNvSpPr/>
          <p:nvPr/>
        </p:nvSpPr>
        <p:spPr>
          <a:xfrm>
            <a:off x="731520" y="3182112"/>
            <a:ext cx="1828800" cy="475488"/>
          </a:xfrm>
          <a:prstGeom prst="rect">
            <a:avLst/>
          </a:prstGeom>
          <a:noFill/>
          <a:ln/>
        </p:spPr>
        <p:txBody>
          <a:bodyPr wrap="square" lIns="0" tIns="0" rIns="0" bIns="0" rtlCol="0" anchor="ctr">
            <a:normAutofit/>
          </a:bodyPr>
          <a:lstStyle/>
          <a:p>
            <a:pPr algn="ctr" indent="0" marL="0">
              <a:buNone/>
            </a:pPr>
            <a:r>
              <a:rPr lang="en-US" sz="1220" dirty="0">
                <a:solidFill>
                  <a:srgbClr val="786A7C"/>
                </a:solidFill>
                <a:latin typeface="Aptos" pitchFamily="34" charset="0"/>
                <a:ea typeface="Aptos" pitchFamily="34" charset="-122"/>
                <a:cs typeface="Aptos" pitchFamily="34" charset="-120"/>
              </a:rPr>
              <a:t>Roof-integrated modules</a:t>
            </a:r>
            <a:endParaRPr lang="en-US" sz="1220" dirty="0"/>
          </a:p>
        </p:txBody>
      </p:sp>
      <p:sp>
        <p:nvSpPr>
          <p:cNvPr id="13" name="Text 11"/>
          <p:cNvSpPr/>
          <p:nvPr/>
        </p:nvSpPr>
        <p:spPr>
          <a:xfrm>
            <a:off x="2697480" y="2779776"/>
            <a:ext cx="329184" cy="539496"/>
          </a:xfrm>
          <a:prstGeom prst="rect">
            <a:avLst/>
          </a:prstGeom>
          <a:noFill/>
          <a:ln/>
        </p:spPr>
        <p:txBody>
          <a:bodyPr wrap="square" lIns="0" tIns="0" rIns="0" bIns="0" rtlCol="0" anchor="ctr">
            <a:normAutofit/>
          </a:bodyPr>
          <a:lstStyle/>
          <a:p>
            <a:pPr algn="ctr" indent="0" marL="0">
              <a:buNone/>
            </a:pPr>
            <a:r>
              <a:rPr lang="en-US" sz="2700" dirty="0">
                <a:solidFill>
                  <a:srgbClr val="AF718F"/>
                </a:solidFill>
                <a:latin typeface="Aptos" pitchFamily="34" charset="0"/>
                <a:ea typeface="Aptos" pitchFamily="34" charset="-122"/>
                <a:cs typeface="Aptos" pitchFamily="34" charset="-120"/>
              </a:rPr>
              <a:t>›</a:t>
            </a:r>
            <a:endParaRPr lang="en-US" sz="2700" dirty="0"/>
          </a:p>
        </p:txBody>
      </p:sp>
      <p:sp>
        <p:nvSpPr>
          <p:cNvPr id="14" name="Shape 12"/>
          <p:cNvSpPr/>
          <p:nvPr/>
        </p:nvSpPr>
        <p:spPr>
          <a:xfrm>
            <a:off x="2871216" y="2176272"/>
            <a:ext cx="2212848" cy="1965960"/>
          </a:xfrm>
          <a:prstGeom prst="roundRect">
            <a:avLst>
              <a:gd name="adj" fmla="val 6047"/>
            </a:avLst>
          </a:prstGeom>
          <a:solidFill>
            <a:srgbClr val="FFFCFE"/>
          </a:solidFill>
          <a:ln w="10160">
            <a:solidFill>
              <a:srgbClr val="E8D8E6"/>
            </a:solidFill>
            <a:prstDash val="solid"/>
          </a:ln>
        </p:spPr>
      </p:sp>
      <p:sp>
        <p:nvSpPr>
          <p:cNvPr id="15" name="Text 13"/>
          <p:cNvSpPr/>
          <p:nvPr/>
        </p:nvSpPr>
        <p:spPr>
          <a:xfrm>
            <a:off x="3035808" y="2542032"/>
            <a:ext cx="1874520" cy="457200"/>
          </a:xfrm>
          <a:prstGeom prst="rect">
            <a:avLst/>
          </a:prstGeom>
          <a:noFill/>
          <a:ln/>
        </p:spPr>
        <p:txBody>
          <a:bodyPr wrap="square" lIns="0" tIns="0" rIns="0" bIns="0" rtlCol="0" anchor="ctr">
            <a:normAutofit/>
          </a:bodyPr>
          <a:lstStyle/>
          <a:p>
            <a:pPr algn="ctr" indent="0" marL="0">
              <a:buNone/>
            </a:pPr>
            <a:r>
              <a:rPr lang="en-US" sz="1420" b="1" dirty="0">
                <a:solidFill>
                  <a:srgbClr val="382B42"/>
                </a:solidFill>
                <a:latin typeface="Aptos" pitchFamily="34" charset="0"/>
                <a:ea typeface="Aptos" pitchFamily="34" charset="-122"/>
                <a:cs typeface="Aptos" pitchFamily="34" charset="-120"/>
              </a:rPr>
              <a:t>INVERTER + METER</a:t>
            </a:r>
            <a:endParaRPr lang="en-US" sz="1420" dirty="0"/>
          </a:p>
        </p:txBody>
      </p:sp>
      <p:sp>
        <p:nvSpPr>
          <p:cNvPr id="16" name="Text 14"/>
          <p:cNvSpPr/>
          <p:nvPr/>
        </p:nvSpPr>
        <p:spPr>
          <a:xfrm>
            <a:off x="3054096" y="3182112"/>
            <a:ext cx="1828800" cy="475488"/>
          </a:xfrm>
          <a:prstGeom prst="rect">
            <a:avLst/>
          </a:prstGeom>
          <a:noFill/>
          <a:ln/>
        </p:spPr>
        <p:txBody>
          <a:bodyPr wrap="square" lIns="0" tIns="0" rIns="0" bIns="0" rtlCol="0" anchor="ctr">
            <a:normAutofit/>
          </a:bodyPr>
          <a:lstStyle/>
          <a:p>
            <a:pPr algn="ctr" indent="0" marL="0">
              <a:buNone/>
            </a:pPr>
            <a:r>
              <a:rPr lang="en-US" sz="1220" dirty="0">
                <a:solidFill>
                  <a:srgbClr val="786A7C"/>
                </a:solidFill>
                <a:latin typeface="Aptos" pitchFamily="34" charset="0"/>
                <a:ea typeface="Aptos" pitchFamily="34" charset="-122"/>
                <a:cs typeface="Aptos" pitchFamily="34" charset="-120"/>
              </a:rPr>
              <a:t>Measure generation</a:t>
            </a:r>
            <a:endParaRPr lang="en-US" sz="1220" dirty="0"/>
          </a:p>
        </p:txBody>
      </p:sp>
      <p:sp>
        <p:nvSpPr>
          <p:cNvPr id="17" name="Text 15"/>
          <p:cNvSpPr/>
          <p:nvPr/>
        </p:nvSpPr>
        <p:spPr>
          <a:xfrm>
            <a:off x="5020056" y="2779776"/>
            <a:ext cx="329184" cy="539496"/>
          </a:xfrm>
          <a:prstGeom prst="rect">
            <a:avLst/>
          </a:prstGeom>
          <a:noFill/>
          <a:ln/>
        </p:spPr>
        <p:txBody>
          <a:bodyPr wrap="square" lIns="0" tIns="0" rIns="0" bIns="0" rtlCol="0" anchor="ctr">
            <a:normAutofit/>
          </a:bodyPr>
          <a:lstStyle/>
          <a:p>
            <a:pPr algn="ctr" indent="0" marL="0">
              <a:buNone/>
            </a:pPr>
            <a:r>
              <a:rPr lang="en-US" sz="2700" dirty="0">
                <a:solidFill>
                  <a:srgbClr val="AF718F"/>
                </a:solidFill>
                <a:latin typeface="Aptos" pitchFamily="34" charset="0"/>
                <a:ea typeface="Aptos" pitchFamily="34" charset="-122"/>
                <a:cs typeface="Aptos" pitchFamily="34" charset="-120"/>
              </a:rPr>
              <a:t>›</a:t>
            </a:r>
            <a:endParaRPr lang="en-US" sz="2700" dirty="0"/>
          </a:p>
        </p:txBody>
      </p:sp>
      <p:sp>
        <p:nvSpPr>
          <p:cNvPr id="18" name="Shape 16"/>
          <p:cNvSpPr/>
          <p:nvPr/>
        </p:nvSpPr>
        <p:spPr>
          <a:xfrm>
            <a:off x="5193792" y="2176272"/>
            <a:ext cx="2212848" cy="1965960"/>
          </a:xfrm>
          <a:prstGeom prst="roundRect">
            <a:avLst>
              <a:gd name="adj" fmla="val 6047"/>
            </a:avLst>
          </a:prstGeom>
          <a:solidFill>
            <a:srgbClr val="F6E8F3"/>
          </a:solidFill>
          <a:ln w="10160">
            <a:solidFill>
              <a:srgbClr val="AF718F"/>
            </a:solidFill>
            <a:prstDash val="solid"/>
          </a:ln>
        </p:spPr>
      </p:sp>
      <p:sp>
        <p:nvSpPr>
          <p:cNvPr id="19" name="Text 17"/>
          <p:cNvSpPr/>
          <p:nvPr/>
        </p:nvSpPr>
        <p:spPr>
          <a:xfrm>
            <a:off x="5358384" y="2542032"/>
            <a:ext cx="1874520" cy="457200"/>
          </a:xfrm>
          <a:prstGeom prst="rect">
            <a:avLst/>
          </a:prstGeom>
          <a:noFill/>
          <a:ln/>
        </p:spPr>
        <p:txBody>
          <a:bodyPr wrap="square" lIns="0" tIns="0" rIns="0" bIns="0" rtlCol="0" anchor="ctr">
            <a:normAutofit/>
          </a:bodyPr>
          <a:lstStyle/>
          <a:p>
            <a:pPr algn="ctr" indent="0" marL="0">
              <a:buNone/>
            </a:pPr>
            <a:r>
              <a:rPr lang="en-US" sz="1420" b="1" dirty="0">
                <a:solidFill>
                  <a:srgbClr val="AF718F"/>
                </a:solidFill>
                <a:latin typeface="Aptos" pitchFamily="34" charset="0"/>
                <a:ea typeface="Aptos" pitchFamily="34" charset="-122"/>
                <a:cs typeface="Aptos" pitchFamily="34" charset="-120"/>
              </a:rPr>
              <a:t>ENERGY ORCHESTRATOR</a:t>
            </a:r>
            <a:endParaRPr lang="en-US" sz="1420" dirty="0"/>
          </a:p>
        </p:txBody>
      </p:sp>
      <p:sp>
        <p:nvSpPr>
          <p:cNvPr id="20" name="Text 18"/>
          <p:cNvSpPr/>
          <p:nvPr/>
        </p:nvSpPr>
        <p:spPr>
          <a:xfrm>
            <a:off x="5376672" y="3182112"/>
            <a:ext cx="1828800" cy="475488"/>
          </a:xfrm>
          <a:prstGeom prst="rect">
            <a:avLst/>
          </a:prstGeom>
          <a:noFill/>
          <a:ln/>
        </p:spPr>
        <p:txBody>
          <a:bodyPr wrap="square" lIns="0" tIns="0" rIns="0" bIns="0" rtlCol="0" anchor="ctr">
            <a:normAutofit/>
          </a:bodyPr>
          <a:lstStyle/>
          <a:p>
            <a:pPr algn="ctr" indent="0" marL="0">
              <a:buNone/>
            </a:pPr>
            <a:r>
              <a:rPr lang="en-US" sz="1220" dirty="0">
                <a:solidFill>
                  <a:srgbClr val="786A7C"/>
                </a:solidFill>
                <a:latin typeface="Aptos" pitchFamily="34" charset="0"/>
                <a:ea typeface="Aptos" pitchFamily="34" charset="-122"/>
                <a:cs typeface="Aptos" pitchFamily="34" charset="-120"/>
              </a:rPr>
              <a:t>Prioritize flexible loads</a:t>
            </a:r>
            <a:endParaRPr lang="en-US" sz="1220" dirty="0"/>
          </a:p>
        </p:txBody>
      </p:sp>
      <p:sp>
        <p:nvSpPr>
          <p:cNvPr id="21" name="Text 19"/>
          <p:cNvSpPr/>
          <p:nvPr/>
        </p:nvSpPr>
        <p:spPr>
          <a:xfrm>
            <a:off x="7342632" y="2779776"/>
            <a:ext cx="329184" cy="539496"/>
          </a:xfrm>
          <a:prstGeom prst="rect">
            <a:avLst/>
          </a:prstGeom>
          <a:noFill/>
          <a:ln/>
        </p:spPr>
        <p:txBody>
          <a:bodyPr wrap="square" lIns="0" tIns="0" rIns="0" bIns="0" rtlCol="0" anchor="ctr">
            <a:normAutofit/>
          </a:bodyPr>
          <a:lstStyle/>
          <a:p>
            <a:pPr algn="ctr" indent="0" marL="0">
              <a:buNone/>
            </a:pPr>
            <a:r>
              <a:rPr lang="en-US" sz="2700" dirty="0">
                <a:solidFill>
                  <a:srgbClr val="AF718F"/>
                </a:solidFill>
                <a:latin typeface="Aptos" pitchFamily="34" charset="0"/>
                <a:ea typeface="Aptos" pitchFamily="34" charset="-122"/>
                <a:cs typeface="Aptos" pitchFamily="34" charset="-120"/>
              </a:rPr>
              <a:t>›</a:t>
            </a:r>
            <a:endParaRPr lang="en-US" sz="2700" dirty="0"/>
          </a:p>
        </p:txBody>
      </p:sp>
      <p:sp>
        <p:nvSpPr>
          <p:cNvPr id="22" name="Shape 20"/>
          <p:cNvSpPr/>
          <p:nvPr/>
        </p:nvSpPr>
        <p:spPr>
          <a:xfrm>
            <a:off x="7516368" y="2176272"/>
            <a:ext cx="2212848" cy="1965960"/>
          </a:xfrm>
          <a:prstGeom prst="roundRect">
            <a:avLst>
              <a:gd name="adj" fmla="val 6047"/>
            </a:avLst>
          </a:prstGeom>
          <a:solidFill>
            <a:srgbClr val="FFFCFE"/>
          </a:solidFill>
          <a:ln w="10160">
            <a:solidFill>
              <a:srgbClr val="E8D8E6"/>
            </a:solidFill>
            <a:prstDash val="solid"/>
          </a:ln>
        </p:spPr>
      </p:sp>
      <p:sp>
        <p:nvSpPr>
          <p:cNvPr id="23" name="Text 21"/>
          <p:cNvSpPr/>
          <p:nvPr/>
        </p:nvSpPr>
        <p:spPr>
          <a:xfrm>
            <a:off x="7680960" y="2542032"/>
            <a:ext cx="1874520" cy="457200"/>
          </a:xfrm>
          <a:prstGeom prst="rect">
            <a:avLst/>
          </a:prstGeom>
          <a:noFill/>
          <a:ln/>
        </p:spPr>
        <p:txBody>
          <a:bodyPr wrap="square" lIns="0" tIns="0" rIns="0" bIns="0" rtlCol="0" anchor="ctr">
            <a:normAutofit/>
          </a:bodyPr>
          <a:lstStyle/>
          <a:p>
            <a:pPr algn="ctr" indent="0" marL="0">
              <a:buNone/>
            </a:pPr>
            <a:r>
              <a:rPr lang="en-US" sz="1420" b="1" dirty="0">
                <a:solidFill>
                  <a:srgbClr val="382B42"/>
                </a:solidFill>
                <a:latin typeface="Aptos" pitchFamily="34" charset="0"/>
                <a:ea typeface="Aptos" pitchFamily="34" charset="-122"/>
                <a:cs typeface="Aptos" pitchFamily="34" charset="-120"/>
              </a:rPr>
              <a:t>STORAGE</a:t>
            </a:r>
            <a:endParaRPr lang="en-US" sz="1420" dirty="0"/>
          </a:p>
        </p:txBody>
      </p:sp>
      <p:sp>
        <p:nvSpPr>
          <p:cNvPr id="24" name="Text 22"/>
          <p:cNvSpPr/>
          <p:nvPr/>
        </p:nvSpPr>
        <p:spPr>
          <a:xfrm>
            <a:off x="7699248" y="3182112"/>
            <a:ext cx="1828800" cy="475488"/>
          </a:xfrm>
          <a:prstGeom prst="rect">
            <a:avLst/>
          </a:prstGeom>
          <a:noFill/>
          <a:ln/>
        </p:spPr>
        <p:txBody>
          <a:bodyPr wrap="square" lIns="0" tIns="0" rIns="0" bIns="0" rtlCol="0" anchor="ctr">
            <a:normAutofit/>
          </a:bodyPr>
          <a:lstStyle/>
          <a:p>
            <a:pPr algn="ctr" indent="0" marL="0">
              <a:buNone/>
            </a:pPr>
            <a:r>
              <a:rPr lang="en-US" sz="1220" dirty="0">
                <a:solidFill>
                  <a:srgbClr val="786A7C"/>
                </a:solidFill>
                <a:latin typeface="Aptos" pitchFamily="34" charset="0"/>
                <a:ea typeface="Aptos" pitchFamily="34" charset="-122"/>
                <a:cs typeface="Aptos" pitchFamily="34" charset="-120"/>
              </a:rPr>
              <a:t>Optional home battery</a:t>
            </a:r>
            <a:endParaRPr lang="en-US" sz="1220" dirty="0"/>
          </a:p>
        </p:txBody>
      </p:sp>
      <p:sp>
        <p:nvSpPr>
          <p:cNvPr id="25" name="Text 23"/>
          <p:cNvSpPr/>
          <p:nvPr/>
        </p:nvSpPr>
        <p:spPr>
          <a:xfrm>
            <a:off x="9665208" y="2779776"/>
            <a:ext cx="329184" cy="539496"/>
          </a:xfrm>
          <a:prstGeom prst="rect">
            <a:avLst/>
          </a:prstGeom>
          <a:noFill/>
          <a:ln/>
        </p:spPr>
        <p:txBody>
          <a:bodyPr wrap="square" lIns="0" tIns="0" rIns="0" bIns="0" rtlCol="0" anchor="ctr">
            <a:normAutofit/>
          </a:bodyPr>
          <a:lstStyle/>
          <a:p>
            <a:pPr algn="ctr" indent="0" marL="0">
              <a:buNone/>
            </a:pPr>
            <a:r>
              <a:rPr lang="en-US" sz="2700" dirty="0">
                <a:solidFill>
                  <a:srgbClr val="AF718F"/>
                </a:solidFill>
                <a:latin typeface="Aptos" pitchFamily="34" charset="0"/>
                <a:ea typeface="Aptos" pitchFamily="34" charset="-122"/>
                <a:cs typeface="Aptos" pitchFamily="34" charset="-120"/>
              </a:rPr>
              <a:t>›</a:t>
            </a:r>
            <a:endParaRPr lang="en-US" sz="2700" dirty="0"/>
          </a:p>
        </p:txBody>
      </p:sp>
      <p:sp>
        <p:nvSpPr>
          <p:cNvPr id="26" name="Shape 24"/>
          <p:cNvSpPr/>
          <p:nvPr/>
        </p:nvSpPr>
        <p:spPr>
          <a:xfrm>
            <a:off x="9838944" y="2176272"/>
            <a:ext cx="2212848" cy="1965960"/>
          </a:xfrm>
          <a:prstGeom prst="roundRect">
            <a:avLst>
              <a:gd name="adj" fmla="val 6047"/>
            </a:avLst>
          </a:prstGeom>
          <a:solidFill>
            <a:srgbClr val="FFFCFE"/>
          </a:solidFill>
          <a:ln w="10160">
            <a:solidFill>
              <a:srgbClr val="E8D8E6"/>
            </a:solidFill>
            <a:prstDash val="solid"/>
          </a:ln>
        </p:spPr>
      </p:sp>
      <p:sp>
        <p:nvSpPr>
          <p:cNvPr id="27" name="Text 25"/>
          <p:cNvSpPr/>
          <p:nvPr/>
        </p:nvSpPr>
        <p:spPr>
          <a:xfrm>
            <a:off x="10003536" y="2542032"/>
            <a:ext cx="1874520" cy="457200"/>
          </a:xfrm>
          <a:prstGeom prst="rect">
            <a:avLst/>
          </a:prstGeom>
          <a:noFill/>
          <a:ln/>
        </p:spPr>
        <p:txBody>
          <a:bodyPr wrap="square" lIns="0" tIns="0" rIns="0" bIns="0" rtlCol="0" anchor="ctr">
            <a:normAutofit/>
          </a:bodyPr>
          <a:lstStyle/>
          <a:p>
            <a:pPr algn="ctr" indent="0" marL="0">
              <a:buNone/>
            </a:pPr>
            <a:r>
              <a:rPr lang="en-US" sz="1420" b="1" dirty="0">
                <a:solidFill>
                  <a:srgbClr val="382B42"/>
                </a:solidFill>
                <a:latin typeface="Aptos" pitchFamily="34" charset="0"/>
                <a:ea typeface="Aptos" pitchFamily="34" charset="-122"/>
                <a:cs typeface="Aptos" pitchFamily="34" charset="-120"/>
              </a:rPr>
              <a:t>HOUSE + EV</a:t>
            </a:r>
            <a:endParaRPr lang="en-US" sz="1420" dirty="0"/>
          </a:p>
        </p:txBody>
      </p:sp>
      <p:sp>
        <p:nvSpPr>
          <p:cNvPr id="28" name="Text 26"/>
          <p:cNvSpPr/>
          <p:nvPr/>
        </p:nvSpPr>
        <p:spPr>
          <a:xfrm>
            <a:off x="10021824" y="3182112"/>
            <a:ext cx="1828800" cy="475488"/>
          </a:xfrm>
          <a:prstGeom prst="rect">
            <a:avLst/>
          </a:prstGeom>
          <a:noFill/>
          <a:ln/>
        </p:spPr>
        <p:txBody>
          <a:bodyPr wrap="square" lIns="0" tIns="0" rIns="0" bIns="0" rtlCol="0" anchor="ctr">
            <a:normAutofit/>
          </a:bodyPr>
          <a:lstStyle/>
          <a:p>
            <a:pPr algn="ctr" indent="0" marL="0">
              <a:buNone/>
            </a:pPr>
            <a:r>
              <a:rPr lang="en-US" sz="1220" dirty="0">
                <a:solidFill>
                  <a:srgbClr val="786A7C"/>
                </a:solidFill>
                <a:latin typeface="Aptos" pitchFamily="34" charset="0"/>
                <a:ea typeface="Aptos" pitchFamily="34" charset="-122"/>
                <a:cs typeface="Aptos" pitchFamily="34" charset="-120"/>
              </a:rPr>
              <a:t>Climate, lights, chargers</a:t>
            </a:r>
            <a:endParaRPr lang="en-US" sz="1220" dirty="0"/>
          </a:p>
        </p:txBody>
      </p:sp>
      <p:sp>
        <p:nvSpPr>
          <p:cNvPr id="29" name="Shape 27"/>
          <p:cNvSpPr/>
          <p:nvPr/>
        </p:nvSpPr>
        <p:spPr>
          <a:xfrm>
            <a:off x="576072" y="4645152"/>
            <a:ext cx="11000232" cy="1005840"/>
          </a:xfrm>
          <a:prstGeom prst="roundRect">
            <a:avLst>
              <a:gd name="adj" fmla="val 10909"/>
            </a:avLst>
          </a:prstGeom>
          <a:solidFill>
            <a:srgbClr val="F6E8F3"/>
          </a:solidFill>
          <a:ln w="10160">
            <a:solidFill>
              <a:srgbClr val="E8D8E6"/>
            </a:solidFill>
            <a:prstDash val="solid"/>
          </a:ln>
        </p:spPr>
      </p:sp>
      <p:sp>
        <p:nvSpPr>
          <p:cNvPr id="30" name="Text 28"/>
          <p:cNvSpPr/>
          <p:nvPr/>
        </p:nvSpPr>
        <p:spPr>
          <a:xfrm>
            <a:off x="795528" y="4937760"/>
            <a:ext cx="1837944" cy="274320"/>
          </a:xfrm>
          <a:prstGeom prst="rect">
            <a:avLst/>
          </a:prstGeom>
          <a:noFill/>
          <a:ln/>
        </p:spPr>
        <p:txBody>
          <a:bodyPr wrap="square" lIns="0" tIns="0" rIns="0" bIns="0" rtlCol="0" anchor="ctr">
            <a:normAutofit/>
          </a:bodyPr>
          <a:lstStyle/>
          <a:p>
            <a:pPr algn="l" indent="0" marL="0">
              <a:buNone/>
            </a:pPr>
            <a:r>
              <a:rPr lang="en-US" sz="1210" b="1" dirty="0">
                <a:solidFill>
                  <a:srgbClr val="AF718F"/>
                </a:solidFill>
                <a:latin typeface="Aptos" pitchFamily="34" charset="0"/>
                <a:ea typeface="Aptos" pitchFamily="34" charset="-122"/>
                <a:cs typeface="Aptos" pitchFamily="34" charset="-120"/>
              </a:rPr>
              <a:t>OPERATING LOGIC</a:t>
            </a:r>
            <a:endParaRPr lang="en-US" sz="1210" dirty="0"/>
          </a:p>
        </p:txBody>
      </p:sp>
      <p:sp>
        <p:nvSpPr>
          <p:cNvPr id="31" name="Text 29"/>
          <p:cNvSpPr/>
          <p:nvPr/>
        </p:nvSpPr>
        <p:spPr>
          <a:xfrm>
            <a:off x="2734056" y="4910328"/>
            <a:ext cx="8513064" cy="402336"/>
          </a:xfrm>
          <a:prstGeom prst="rect">
            <a:avLst/>
          </a:prstGeom>
          <a:noFill/>
          <a:ln/>
        </p:spPr>
        <p:txBody>
          <a:bodyPr wrap="square" lIns="0" tIns="0" rIns="0" bIns="0" rtlCol="0" anchor="ctr">
            <a:normAutofit/>
          </a:bodyPr>
          <a:lstStyle/>
          <a:p>
            <a:pPr algn="l" indent="0" marL="0">
              <a:buNone/>
            </a:pPr>
            <a:r>
              <a:rPr lang="en-US" sz="1310" dirty="0">
                <a:solidFill>
                  <a:srgbClr val="382B42"/>
                </a:solidFill>
                <a:latin typeface="Aptos" pitchFamily="34" charset="0"/>
                <a:ea typeface="Aptos" pitchFamily="34" charset="-122"/>
                <a:cs typeface="Aptos" pitchFamily="34" charset="-120"/>
              </a:rPr>
              <a:t>Use solar first where practical  •  Shift flexible tasks  •  Track energy  •  Protect essential loads</a:t>
            </a:r>
            <a:endParaRPr lang="en-US" sz="131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BF6FA"/>
        </a:solidFill>
      </p:bgPr>
    </p:bg>
    <p:spTree>
      <p:nvGrpSpPr>
        <p:cNvPr id="1" name=""/>
        <p:cNvGrpSpPr/>
        <p:nvPr/>
      </p:nvGrpSpPr>
      <p:grpSpPr>
        <a:xfrm>
          <a:off x="0" y="0"/>
          <a:ext cx="0" cy="0"/>
          <a:chOff x="0" y="0"/>
          <a:chExt cx="0" cy="0"/>
        </a:xfrm>
      </p:grpSpPr>
      <p:sp>
        <p:nvSpPr>
          <p:cNvPr id="2" name="Shape 0"/>
          <p:cNvSpPr/>
          <p:nvPr/>
        </p:nvSpPr>
        <p:spPr>
          <a:xfrm>
            <a:off x="0" y="0"/>
            <a:ext cx="12191695" cy="51206"/>
          </a:xfrm>
          <a:prstGeom prst="rect">
            <a:avLst/>
          </a:prstGeom>
          <a:solidFill>
            <a:srgbClr val="AF718F"/>
          </a:solidFill>
          <a:ln w="12700">
            <a:solidFill>
              <a:srgbClr val="AF718F"/>
            </a:solidFill>
            <a:prstDash val="solid"/>
          </a:ln>
        </p:spPr>
      </p:sp>
      <p:sp>
        <p:nvSpPr>
          <p:cNvPr id="3" name="Text 1"/>
          <p:cNvSpPr/>
          <p:nvPr/>
        </p:nvSpPr>
        <p:spPr>
          <a:xfrm>
            <a:off x="484632" y="201168"/>
            <a:ext cx="4206240" cy="256032"/>
          </a:xfrm>
          <a:prstGeom prst="rect">
            <a:avLst/>
          </a:prstGeom>
          <a:noFill/>
          <a:ln/>
        </p:spPr>
        <p:txBody>
          <a:bodyPr wrap="square" lIns="0" tIns="0" rIns="0" bIns="0" rtlCol="0" anchor="ctr">
            <a:normAutofit/>
          </a:bodyPr>
          <a:lstStyle/>
          <a:p>
            <a:pPr algn="l" indent="0" marL="0">
              <a:buNone/>
            </a:pPr>
            <a:r>
              <a:rPr lang="en-US" sz="1000" b="1" spc="120" kern="0" dirty="0">
                <a:solidFill>
                  <a:srgbClr val="AF718F"/>
                </a:solidFill>
                <a:latin typeface="Aptos" pitchFamily="34" charset="0"/>
                <a:ea typeface="Aptos" pitchFamily="34" charset="-122"/>
                <a:cs typeface="Aptos" pitchFamily="34" charset="-120"/>
              </a:rPr>
              <a:t>✧ THE OLYMPIAN SKY PALACE</a:t>
            </a:r>
            <a:endParaRPr lang="en-US" sz="1000" dirty="0"/>
          </a:p>
        </p:txBody>
      </p:sp>
      <p:sp>
        <p:nvSpPr>
          <p:cNvPr id="4" name="Text 2"/>
          <p:cNvSpPr/>
          <p:nvPr/>
        </p:nvSpPr>
        <p:spPr>
          <a:xfrm>
            <a:off x="9253728" y="201168"/>
            <a:ext cx="2468880" cy="237744"/>
          </a:xfrm>
          <a:prstGeom prst="rect">
            <a:avLst/>
          </a:prstGeom>
          <a:noFill/>
          <a:ln/>
        </p:spPr>
        <p:txBody>
          <a:bodyPr wrap="square" lIns="0" tIns="0" rIns="0" bIns="0" rtlCol="0" anchor="ctr">
            <a:normAutofit/>
          </a:bodyPr>
          <a:lstStyle/>
          <a:p>
            <a:pPr algn="r" indent="0" marL="0">
              <a:buNone/>
            </a:pPr>
            <a:r>
              <a:rPr lang="en-US" sz="900" spc="100" kern="0" dirty="0">
                <a:solidFill>
                  <a:srgbClr val="786A7C"/>
                </a:solidFill>
                <a:latin typeface="Aptos" pitchFamily="34" charset="0"/>
                <a:ea typeface="Aptos" pitchFamily="34" charset="-122"/>
                <a:cs typeface="Aptos" pitchFamily="34" charset="-120"/>
              </a:rPr>
              <a:t>HUMAN-CENTERED TECHNOLOGY</a:t>
            </a:r>
            <a:endParaRPr lang="en-US" sz="900" dirty="0"/>
          </a:p>
        </p:txBody>
      </p:sp>
      <p:sp>
        <p:nvSpPr>
          <p:cNvPr id="5" name="Shape 3"/>
          <p:cNvSpPr/>
          <p:nvPr/>
        </p:nvSpPr>
        <p:spPr>
          <a:xfrm>
            <a:off x="484632" y="6524244"/>
            <a:ext cx="11219688" cy="0"/>
          </a:xfrm>
          <a:prstGeom prst="line">
            <a:avLst/>
          </a:prstGeom>
          <a:noFill/>
          <a:ln w="8890">
            <a:solidFill>
              <a:srgbClr val="E8D8E6"/>
            </a:solidFill>
            <a:prstDash val="solid"/>
          </a:ln>
        </p:spPr>
      </p:sp>
      <p:sp>
        <p:nvSpPr>
          <p:cNvPr id="6" name="Text 4"/>
          <p:cNvSpPr/>
          <p:nvPr/>
        </p:nvSpPr>
        <p:spPr>
          <a:xfrm>
            <a:off x="484632" y="6556248"/>
            <a:ext cx="5486400" cy="155448"/>
          </a:xfrm>
          <a:prstGeom prst="rect">
            <a:avLst/>
          </a:prstGeom>
          <a:noFill/>
          <a:ln/>
        </p:spPr>
        <p:txBody>
          <a:bodyPr wrap="square" lIns="0" tIns="0" rIns="0" bIns="0" rtlCol="0" anchor="ctr">
            <a:normAutofit/>
          </a:bodyPr>
          <a:lstStyle/>
          <a:p>
            <a:pPr algn="l" indent="0" marL="0">
              <a:buNone/>
            </a:pPr>
            <a:r>
              <a:rPr lang="en-US" sz="780" spc="50" kern="0" dirty="0">
                <a:solidFill>
                  <a:srgbClr val="927F96"/>
                </a:solidFill>
                <a:latin typeface="Aptos" pitchFamily="34" charset="0"/>
                <a:ea typeface="Aptos" pitchFamily="34" charset="-122"/>
                <a:cs typeface="Aptos" pitchFamily="34" charset="-120"/>
              </a:rPr>
              <a:t>THE PRINCESS EDITION   •   AI + ROBOTICS + SOLAR</a:t>
            </a:r>
            <a:endParaRPr lang="en-US" sz="780" dirty="0"/>
          </a:p>
        </p:txBody>
      </p:sp>
      <p:sp>
        <p:nvSpPr>
          <p:cNvPr id="7" name="Text 5"/>
          <p:cNvSpPr/>
          <p:nvPr/>
        </p:nvSpPr>
        <p:spPr>
          <a:xfrm>
            <a:off x="10625328" y="6556248"/>
            <a:ext cx="1051560" cy="155448"/>
          </a:xfrm>
          <a:prstGeom prst="rect">
            <a:avLst/>
          </a:prstGeom>
          <a:noFill/>
          <a:ln/>
        </p:spPr>
        <p:txBody>
          <a:bodyPr wrap="square" lIns="0" tIns="0" rIns="0" bIns="0" rtlCol="0" anchor="ctr">
            <a:normAutofit/>
          </a:bodyPr>
          <a:lstStyle/>
          <a:p>
            <a:pPr algn="r" indent="0" marL="0">
              <a:buNone/>
            </a:pPr>
            <a:r>
              <a:rPr lang="en-US" sz="800" dirty="0">
                <a:solidFill>
                  <a:srgbClr val="927F96"/>
                </a:solidFill>
                <a:latin typeface="Aptos" pitchFamily="34" charset="0"/>
                <a:ea typeface="Aptos" pitchFamily="34" charset="-122"/>
                <a:cs typeface="Aptos" pitchFamily="34" charset="-120"/>
              </a:rPr>
              <a:t>25  /  27</a:t>
            </a:r>
            <a:endParaRPr lang="en-US" sz="800" dirty="0"/>
          </a:p>
        </p:txBody>
      </p:sp>
      <p:sp>
        <p:nvSpPr>
          <p:cNvPr id="8" name="Text 6"/>
          <p:cNvSpPr/>
          <p:nvPr/>
        </p:nvSpPr>
        <p:spPr>
          <a:xfrm>
            <a:off x="512064" y="621792"/>
            <a:ext cx="11155680" cy="603504"/>
          </a:xfrm>
          <a:prstGeom prst="rect">
            <a:avLst/>
          </a:prstGeom>
          <a:noFill/>
          <a:ln/>
        </p:spPr>
        <p:txBody>
          <a:bodyPr wrap="square" lIns="0" tIns="0" rIns="0" bIns="0" rtlCol="0" anchor="ctr">
            <a:normAutofit/>
          </a:bodyPr>
          <a:lstStyle/>
          <a:p>
            <a:pPr algn="l" indent="0" marL="0">
              <a:buNone/>
            </a:pPr>
            <a:r>
              <a:rPr lang="en-US" sz="3100" dirty="0">
                <a:solidFill>
                  <a:srgbClr val="382B42"/>
                </a:solidFill>
                <a:latin typeface="Georgia" pitchFamily="34" charset="0"/>
                <a:ea typeface="Georgia" pitchFamily="34" charset="-122"/>
                <a:cs typeface="Georgia" pitchFamily="34" charset="-120"/>
              </a:rPr>
              <a:t>Beautiful technology must also deserve trust</a:t>
            </a:r>
            <a:endParaRPr lang="en-US" sz="3100" dirty="0"/>
          </a:p>
        </p:txBody>
      </p:sp>
      <p:sp>
        <p:nvSpPr>
          <p:cNvPr id="9" name="Text 7"/>
          <p:cNvSpPr/>
          <p:nvPr/>
        </p:nvSpPr>
        <p:spPr>
          <a:xfrm>
            <a:off x="539496" y="1243584"/>
            <a:ext cx="10972800" cy="384048"/>
          </a:xfrm>
          <a:prstGeom prst="rect">
            <a:avLst/>
          </a:prstGeom>
          <a:noFill/>
          <a:ln/>
        </p:spPr>
        <p:txBody>
          <a:bodyPr wrap="square" lIns="0" tIns="0" rIns="0" bIns="0" rtlCol="0" anchor="ctr">
            <a:normAutofit/>
          </a:bodyPr>
          <a:lstStyle/>
          <a:p>
            <a:pPr algn="l" indent="0" marL="0">
              <a:buNone/>
            </a:pPr>
            <a:r>
              <a:rPr lang="en-US" sz="1320" dirty="0">
                <a:solidFill>
                  <a:srgbClr val="786A7C"/>
                </a:solidFill>
                <a:latin typeface="Aptos" pitchFamily="34" charset="0"/>
                <a:ea typeface="Aptos" pitchFamily="34" charset="-122"/>
                <a:cs typeface="Aptos" pitchFamily="34" charset="-120"/>
              </a:rPr>
              <a:t>Privacy, physical safety and fallback operation are core design requirements.</a:t>
            </a:r>
            <a:endParaRPr lang="en-US" sz="1320" dirty="0"/>
          </a:p>
        </p:txBody>
      </p:sp>
      <p:sp>
        <p:nvSpPr>
          <p:cNvPr id="10" name="Shape 8"/>
          <p:cNvSpPr/>
          <p:nvPr/>
        </p:nvSpPr>
        <p:spPr>
          <a:xfrm>
            <a:off x="539496" y="1847088"/>
            <a:ext cx="3685032" cy="1874520"/>
          </a:xfrm>
          <a:prstGeom prst="roundRect">
            <a:avLst>
              <a:gd name="adj" fmla="val 5854"/>
            </a:avLst>
          </a:prstGeom>
          <a:solidFill>
            <a:srgbClr val="FFFCFE"/>
          </a:solidFill>
          <a:ln w="10160">
            <a:solidFill>
              <a:srgbClr val="E8D8E6"/>
            </a:solidFill>
            <a:prstDash val="solid"/>
          </a:ln>
        </p:spPr>
      </p:sp>
      <p:sp>
        <p:nvSpPr>
          <p:cNvPr id="11" name="Shape 9"/>
          <p:cNvSpPr/>
          <p:nvPr/>
        </p:nvSpPr>
        <p:spPr>
          <a:xfrm>
            <a:off x="713232" y="2057400"/>
            <a:ext cx="73152" cy="329184"/>
          </a:xfrm>
          <a:prstGeom prst="rect">
            <a:avLst/>
          </a:prstGeom>
          <a:solidFill>
            <a:srgbClr val="AF718F"/>
          </a:solidFill>
          <a:ln w="12700">
            <a:solidFill>
              <a:srgbClr val="AF718F"/>
            </a:solidFill>
            <a:prstDash val="solid"/>
          </a:ln>
        </p:spPr>
      </p:sp>
      <p:sp>
        <p:nvSpPr>
          <p:cNvPr id="12" name="Text 10"/>
          <p:cNvSpPr/>
          <p:nvPr/>
        </p:nvSpPr>
        <p:spPr>
          <a:xfrm>
            <a:off x="932688" y="2075688"/>
            <a:ext cx="3035808" cy="329184"/>
          </a:xfrm>
          <a:prstGeom prst="rect">
            <a:avLst/>
          </a:prstGeom>
          <a:noFill/>
          <a:ln/>
        </p:spPr>
        <p:txBody>
          <a:bodyPr wrap="square" lIns="0" tIns="0" rIns="0" bIns="0" rtlCol="0" anchor="ctr">
            <a:normAutofit/>
          </a:bodyPr>
          <a:lstStyle/>
          <a:p>
            <a:pPr algn="l" indent="0" marL="0">
              <a:buNone/>
            </a:pPr>
            <a:r>
              <a:rPr lang="en-US" sz="1390" b="1" dirty="0">
                <a:solidFill>
                  <a:srgbClr val="84456A"/>
                </a:solidFill>
                <a:latin typeface="Aptos" pitchFamily="34" charset="0"/>
                <a:ea typeface="Aptos" pitchFamily="34" charset="-122"/>
                <a:cs typeface="Aptos" pitchFamily="34" charset="-120"/>
              </a:rPr>
              <a:t>CONTROL</a:t>
            </a:r>
            <a:endParaRPr lang="en-US" sz="1390" dirty="0"/>
          </a:p>
        </p:txBody>
      </p:sp>
      <p:sp>
        <p:nvSpPr>
          <p:cNvPr id="13" name="Text 11"/>
          <p:cNvSpPr/>
          <p:nvPr/>
        </p:nvSpPr>
        <p:spPr>
          <a:xfrm>
            <a:off x="923544" y="2606040"/>
            <a:ext cx="3035808" cy="877824"/>
          </a:xfrm>
          <a:prstGeom prst="rect">
            <a:avLst/>
          </a:prstGeom>
          <a:noFill/>
          <a:ln/>
        </p:spPr>
        <p:txBody>
          <a:bodyPr wrap="square" lIns="0" tIns="0" rIns="0" bIns="0" rtlCol="0" anchor="t">
            <a:normAutofit/>
          </a:bodyPr>
          <a:lstStyle/>
          <a:p>
            <a:pPr algn="l" indent="0" marL="0">
              <a:buNone/>
            </a:pPr>
            <a:r>
              <a:rPr lang="en-US" sz="1310" dirty="0">
                <a:solidFill>
                  <a:srgbClr val="382B42"/>
                </a:solidFill>
                <a:latin typeface="Aptos" pitchFamily="34" charset="0"/>
                <a:ea typeface="Aptos" pitchFamily="34" charset="-122"/>
                <a:cs typeface="Aptos" pitchFamily="34" charset="-120"/>
              </a:rPr>
              <a:t>Every important scene is accessible without voice or cloud services.</a:t>
            </a:r>
            <a:endParaRPr lang="en-US" sz="1310" dirty="0"/>
          </a:p>
        </p:txBody>
      </p:sp>
      <p:sp>
        <p:nvSpPr>
          <p:cNvPr id="14" name="Shape 12"/>
          <p:cNvSpPr/>
          <p:nvPr/>
        </p:nvSpPr>
        <p:spPr>
          <a:xfrm>
            <a:off x="4416552" y="1847088"/>
            <a:ext cx="3685032" cy="1874520"/>
          </a:xfrm>
          <a:prstGeom prst="roundRect">
            <a:avLst>
              <a:gd name="adj" fmla="val 5854"/>
            </a:avLst>
          </a:prstGeom>
          <a:solidFill>
            <a:srgbClr val="FFFCFE"/>
          </a:solidFill>
          <a:ln w="10160">
            <a:solidFill>
              <a:srgbClr val="E8D8E6"/>
            </a:solidFill>
            <a:prstDash val="solid"/>
          </a:ln>
        </p:spPr>
      </p:sp>
      <p:sp>
        <p:nvSpPr>
          <p:cNvPr id="15" name="Shape 13"/>
          <p:cNvSpPr/>
          <p:nvPr/>
        </p:nvSpPr>
        <p:spPr>
          <a:xfrm>
            <a:off x="4590288" y="2057400"/>
            <a:ext cx="73152" cy="329184"/>
          </a:xfrm>
          <a:prstGeom prst="rect">
            <a:avLst/>
          </a:prstGeom>
          <a:solidFill>
            <a:srgbClr val="52769F"/>
          </a:solidFill>
          <a:ln w="12700">
            <a:solidFill>
              <a:srgbClr val="52769F"/>
            </a:solidFill>
            <a:prstDash val="solid"/>
          </a:ln>
        </p:spPr>
      </p:sp>
      <p:sp>
        <p:nvSpPr>
          <p:cNvPr id="16" name="Text 14"/>
          <p:cNvSpPr/>
          <p:nvPr/>
        </p:nvSpPr>
        <p:spPr>
          <a:xfrm>
            <a:off x="4809744" y="2075688"/>
            <a:ext cx="3035808" cy="329184"/>
          </a:xfrm>
          <a:prstGeom prst="rect">
            <a:avLst/>
          </a:prstGeom>
          <a:noFill/>
          <a:ln/>
        </p:spPr>
        <p:txBody>
          <a:bodyPr wrap="square" lIns="0" tIns="0" rIns="0" bIns="0" rtlCol="0" anchor="ctr">
            <a:normAutofit/>
          </a:bodyPr>
          <a:lstStyle/>
          <a:p>
            <a:pPr algn="l" indent="0" marL="0">
              <a:buNone/>
            </a:pPr>
            <a:r>
              <a:rPr lang="en-US" sz="1390" b="1" dirty="0">
                <a:solidFill>
                  <a:srgbClr val="84456A"/>
                </a:solidFill>
                <a:latin typeface="Aptos" pitchFamily="34" charset="0"/>
                <a:ea typeface="Aptos" pitchFamily="34" charset="-122"/>
                <a:cs typeface="Aptos" pitchFamily="34" charset="-120"/>
              </a:rPr>
              <a:t>PRIVACY</a:t>
            </a:r>
            <a:endParaRPr lang="en-US" sz="1390" dirty="0"/>
          </a:p>
        </p:txBody>
      </p:sp>
      <p:sp>
        <p:nvSpPr>
          <p:cNvPr id="17" name="Text 15"/>
          <p:cNvSpPr/>
          <p:nvPr/>
        </p:nvSpPr>
        <p:spPr>
          <a:xfrm>
            <a:off x="4800600" y="2606040"/>
            <a:ext cx="3035808" cy="877824"/>
          </a:xfrm>
          <a:prstGeom prst="rect">
            <a:avLst/>
          </a:prstGeom>
          <a:noFill/>
          <a:ln/>
        </p:spPr>
        <p:txBody>
          <a:bodyPr wrap="square" lIns="0" tIns="0" rIns="0" bIns="0" rtlCol="0" anchor="t">
            <a:normAutofit/>
          </a:bodyPr>
          <a:lstStyle/>
          <a:p>
            <a:pPr algn="l" indent="0" marL="0">
              <a:buNone/>
            </a:pPr>
            <a:r>
              <a:rPr lang="en-US" sz="1310" dirty="0">
                <a:solidFill>
                  <a:srgbClr val="382B42"/>
                </a:solidFill>
                <a:latin typeface="Aptos" pitchFamily="34" charset="0"/>
                <a:ea typeface="Aptos" pitchFamily="34" charset="-122"/>
                <a:cs typeface="Aptos" pitchFamily="34" charset="-120"/>
              </a:rPr>
              <a:t>Mic, camera and wellness sensing can be disabled; access is permissioned.</a:t>
            </a:r>
            <a:endParaRPr lang="en-US" sz="1310" dirty="0"/>
          </a:p>
        </p:txBody>
      </p:sp>
      <p:sp>
        <p:nvSpPr>
          <p:cNvPr id="18" name="Shape 16"/>
          <p:cNvSpPr/>
          <p:nvPr/>
        </p:nvSpPr>
        <p:spPr>
          <a:xfrm>
            <a:off x="8293608" y="1847088"/>
            <a:ext cx="3685032" cy="1874520"/>
          </a:xfrm>
          <a:prstGeom prst="roundRect">
            <a:avLst>
              <a:gd name="adj" fmla="val 5854"/>
            </a:avLst>
          </a:prstGeom>
          <a:solidFill>
            <a:srgbClr val="FFFCFE"/>
          </a:solidFill>
          <a:ln w="10160">
            <a:solidFill>
              <a:srgbClr val="E8D8E6"/>
            </a:solidFill>
            <a:prstDash val="solid"/>
          </a:ln>
        </p:spPr>
      </p:sp>
      <p:sp>
        <p:nvSpPr>
          <p:cNvPr id="19" name="Shape 17"/>
          <p:cNvSpPr/>
          <p:nvPr/>
        </p:nvSpPr>
        <p:spPr>
          <a:xfrm>
            <a:off x="8467344" y="2057400"/>
            <a:ext cx="73152" cy="329184"/>
          </a:xfrm>
          <a:prstGeom prst="rect">
            <a:avLst/>
          </a:prstGeom>
          <a:solidFill>
            <a:srgbClr val="AF718F"/>
          </a:solidFill>
          <a:ln w="12700">
            <a:solidFill>
              <a:srgbClr val="AF718F"/>
            </a:solidFill>
            <a:prstDash val="solid"/>
          </a:ln>
        </p:spPr>
      </p:sp>
      <p:sp>
        <p:nvSpPr>
          <p:cNvPr id="20" name="Text 18"/>
          <p:cNvSpPr/>
          <p:nvPr/>
        </p:nvSpPr>
        <p:spPr>
          <a:xfrm>
            <a:off x="8686800" y="2075688"/>
            <a:ext cx="3035808" cy="329184"/>
          </a:xfrm>
          <a:prstGeom prst="rect">
            <a:avLst/>
          </a:prstGeom>
          <a:noFill/>
          <a:ln/>
        </p:spPr>
        <p:txBody>
          <a:bodyPr wrap="square" lIns="0" tIns="0" rIns="0" bIns="0" rtlCol="0" anchor="ctr">
            <a:normAutofit/>
          </a:bodyPr>
          <a:lstStyle/>
          <a:p>
            <a:pPr algn="l" indent="0" marL="0">
              <a:buNone/>
            </a:pPr>
            <a:r>
              <a:rPr lang="en-US" sz="1390" b="1" dirty="0">
                <a:solidFill>
                  <a:srgbClr val="84456A"/>
                </a:solidFill>
                <a:latin typeface="Aptos" pitchFamily="34" charset="0"/>
                <a:ea typeface="Aptos" pitchFamily="34" charset="-122"/>
                <a:cs typeface="Aptos" pitchFamily="34" charset="-120"/>
              </a:rPr>
              <a:t>SAFETY</a:t>
            </a:r>
            <a:endParaRPr lang="en-US" sz="1390" dirty="0"/>
          </a:p>
        </p:txBody>
      </p:sp>
      <p:sp>
        <p:nvSpPr>
          <p:cNvPr id="21" name="Text 19"/>
          <p:cNvSpPr/>
          <p:nvPr/>
        </p:nvSpPr>
        <p:spPr>
          <a:xfrm>
            <a:off x="8677656" y="2606040"/>
            <a:ext cx="3035808" cy="877824"/>
          </a:xfrm>
          <a:prstGeom prst="rect">
            <a:avLst/>
          </a:prstGeom>
          <a:noFill/>
          <a:ln/>
        </p:spPr>
        <p:txBody>
          <a:bodyPr wrap="square" lIns="0" tIns="0" rIns="0" bIns="0" rtlCol="0" anchor="t">
            <a:normAutofit/>
          </a:bodyPr>
          <a:lstStyle/>
          <a:p>
            <a:pPr algn="l" indent="0" marL="0">
              <a:buNone/>
            </a:pPr>
            <a:r>
              <a:rPr lang="en-US" sz="1310" dirty="0">
                <a:solidFill>
                  <a:srgbClr val="382B42"/>
                </a:solidFill>
                <a:latin typeface="Aptos" pitchFamily="34" charset="0"/>
                <a:ea typeface="Aptos" pitchFamily="34" charset="-122"/>
                <a:cs typeface="Aptos" pitchFamily="34" charset="-120"/>
              </a:rPr>
              <a:t>Emergency egress, electrical protection and fire systems operate independently.</a:t>
            </a:r>
            <a:endParaRPr lang="en-US" sz="1310" dirty="0"/>
          </a:p>
        </p:txBody>
      </p:sp>
      <p:sp>
        <p:nvSpPr>
          <p:cNvPr id="22" name="Shape 20"/>
          <p:cNvSpPr/>
          <p:nvPr/>
        </p:nvSpPr>
        <p:spPr>
          <a:xfrm>
            <a:off x="539496" y="3886200"/>
            <a:ext cx="3685032" cy="1874520"/>
          </a:xfrm>
          <a:prstGeom prst="roundRect">
            <a:avLst>
              <a:gd name="adj" fmla="val 5854"/>
            </a:avLst>
          </a:prstGeom>
          <a:solidFill>
            <a:srgbClr val="FFFCFE"/>
          </a:solidFill>
          <a:ln w="10160">
            <a:solidFill>
              <a:srgbClr val="E8D8E6"/>
            </a:solidFill>
            <a:prstDash val="solid"/>
          </a:ln>
        </p:spPr>
      </p:sp>
      <p:sp>
        <p:nvSpPr>
          <p:cNvPr id="23" name="Shape 21"/>
          <p:cNvSpPr/>
          <p:nvPr/>
        </p:nvSpPr>
        <p:spPr>
          <a:xfrm>
            <a:off x="713232" y="4096512"/>
            <a:ext cx="73152" cy="329184"/>
          </a:xfrm>
          <a:prstGeom prst="rect">
            <a:avLst/>
          </a:prstGeom>
          <a:solidFill>
            <a:srgbClr val="52769F"/>
          </a:solidFill>
          <a:ln w="12700">
            <a:solidFill>
              <a:srgbClr val="52769F"/>
            </a:solidFill>
            <a:prstDash val="solid"/>
          </a:ln>
        </p:spPr>
      </p:sp>
      <p:sp>
        <p:nvSpPr>
          <p:cNvPr id="24" name="Text 22"/>
          <p:cNvSpPr/>
          <p:nvPr/>
        </p:nvSpPr>
        <p:spPr>
          <a:xfrm>
            <a:off x="932688" y="4114800"/>
            <a:ext cx="3035808" cy="329184"/>
          </a:xfrm>
          <a:prstGeom prst="rect">
            <a:avLst/>
          </a:prstGeom>
          <a:noFill/>
          <a:ln/>
        </p:spPr>
        <p:txBody>
          <a:bodyPr wrap="square" lIns="0" tIns="0" rIns="0" bIns="0" rtlCol="0" anchor="ctr">
            <a:normAutofit/>
          </a:bodyPr>
          <a:lstStyle/>
          <a:p>
            <a:pPr algn="l" indent="0" marL="0">
              <a:buNone/>
            </a:pPr>
            <a:r>
              <a:rPr lang="en-US" sz="1390" b="1" dirty="0">
                <a:solidFill>
                  <a:srgbClr val="84456A"/>
                </a:solidFill>
                <a:latin typeface="Aptos" pitchFamily="34" charset="0"/>
                <a:ea typeface="Aptos" pitchFamily="34" charset="-122"/>
                <a:cs typeface="Aptos" pitchFamily="34" charset="-120"/>
              </a:rPr>
              <a:t>ACCESSIBILITY</a:t>
            </a:r>
            <a:endParaRPr lang="en-US" sz="1390" dirty="0"/>
          </a:p>
        </p:txBody>
      </p:sp>
      <p:sp>
        <p:nvSpPr>
          <p:cNvPr id="25" name="Text 23"/>
          <p:cNvSpPr/>
          <p:nvPr/>
        </p:nvSpPr>
        <p:spPr>
          <a:xfrm>
            <a:off x="923544" y="4645152"/>
            <a:ext cx="3035808" cy="877824"/>
          </a:xfrm>
          <a:prstGeom prst="rect">
            <a:avLst/>
          </a:prstGeom>
          <a:noFill/>
          <a:ln/>
        </p:spPr>
        <p:txBody>
          <a:bodyPr wrap="square" lIns="0" tIns="0" rIns="0" bIns="0" rtlCol="0" anchor="t">
            <a:normAutofit/>
          </a:bodyPr>
          <a:lstStyle/>
          <a:p>
            <a:pPr algn="l" indent="0" marL="0">
              <a:buNone/>
            </a:pPr>
            <a:r>
              <a:rPr lang="en-US" sz="1310" dirty="0">
                <a:solidFill>
                  <a:srgbClr val="382B42"/>
                </a:solidFill>
                <a:latin typeface="Aptos" pitchFamily="34" charset="0"/>
                <a:ea typeface="Aptos" pitchFamily="34" charset="-122"/>
                <a:cs typeface="Aptos" pitchFamily="34" charset="-120"/>
              </a:rPr>
              <a:t>Readable displays, tactile switches and ergonomic circulation suit varied needs.</a:t>
            </a:r>
            <a:endParaRPr lang="en-US" sz="1310" dirty="0"/>
          </a:p>
        </p:txBody>
      </p:sp>
      <p:sp>
        <p:nvSpPr>
          <p:cNvPr id="26" name="Shape 24"/>
          <p:cNvSpPr/>
          <p:nvPr/>
        </p:nvSpPr>
        <p:spPr>
          <a:xfrm>
            <a:off x="4416552" y="3886200"/>
            <a:ext cx="3685032" cy="1874520"/>
          </a:xfrm>
          <a:prstGeom prst="roundRect">
            <a:avLst>
              <a:gd name="adj" fmla="val 5854"/>
            </a:avLst>
          </a:prstGeom>
          <a:solidFill>
            <a:srgbClr val="FFFCFE"/>
          </a:solidFill>
          <a:ln w="10160">
            <a:solidFill>
              <a:srgbClr val="E8D8E6"/>
            </a:solidFill>
            <a:prstDash val="solid"/>
          </a:ln>
        </p:spPr>
      </p:sp>
      <p:sp>
        <p:nvSpPr>
          <p:cNvPr id="27" name="Shape 25"/>
          <p:cNvSpPr/>
          <p:nvPr/>
        </p:nvSpPr>
        <p:spPr>
          <a:xfrm>
            <a:off x="4590288" y="4096512"/>
            <a:ext cx="73152" cy="329184"/>
          </a:xfrm>
          <a:prstGeom prst="rect">
            <a:avLst/>
          </a:prstGeom>
          <a:solidFill>
            <a:srgbClr val="AF718F"/>
          </a:solidFill>
          <a:ln w="12700">
            <a:solidFill>
              <a:srgbClr val="AF718F"/>
            </a:solidFill>
            <a:prstDash val="solid"/>
          </a:ln>
        </p:spPr>
      </p:sp>
      <p:sp>
        <p:nvSpPr>
          <p:cNvPr id="28" name="Text 26"/>
          <p:cNvSpPr/>
          <p:nvPr/>
        </p:nvSpPr>
        <p:spPr>
          <a:xfrm>
            <a:off x="4809744" y="4114800"/>
            <a:ext cx="3035808" cy="329184"/>
          </a:xfrm>
          <a:prstGeom prst="rect">
            <a:avLst/>
          </a:prstGeom>
          <a:noFill/>
          <a:ln/>
        </p:spPr>
        <p:txBody>
          <a:bodyPr wrap="square" lIns="0" tIns="0" rIns="0" bIns="0" rtlCol="0" anchor="ctr">
            <a:normAutofit/>
          </a:bodyPr>
          <a:lstStyle/>
          <a:p>
            <a:pPr algn="l" indent="0" marL="0">
              <a:buNone/>
            </a:pPr>
            <a:r>
              <a:rPr lang="en-US" sz="1390" b="1" dirty="0">
                <a:solidFill>
                  <a:srgbClr val="84456A"/>
                </a:solidFill>
                <a:latin typeface="Aptos" pitchFamily="34" charset="0"/>
                <a:ea typeface="Aptos" pitchFamily="34" charset="-122"/>
                <a:cs typeface="Aptos" pitchFamily="34" charset="-120"/>
              </a:rPr>
              <a:t>MAINTENANCE</a:t>
            </a:r>
            <a:endParaRPr lang="en-US" sz="1390" dirty="0"/>
          </a:p>
        </p:txBody>
      </p:sp>
      <p:sp>
        <p:nvSpPr>
          <p:cNvPr id="29" name="Text 27"/>
          <p:cNvSpPr/>
          <p:nvPr/>
        </p:nvSpPr>
        <p:spPr>
          <a:xfrm>
            <a:off x="4800600" y="4645152"/>
            <a:ext cx="3035808" cy="877824"/>
          </a:xfrm>
          <a:prstGeom prst="rect">
            <a:avLst/>
          </a:prstGeom>
          <a:noFill/>
          <a:ln/>
        </p:spPr>
        <p:txBody>
          <a:bodyPr wrap="square" lIns="0" tIns="0" rIns="0" bIns="0" rtlCol="0" anchor="t">
            <a:normAutofit/>
          </a:bodyPr>
          <a:lstStyle/>
          <a:p>
            <a:pPr algn="l" indent="0" marL="0">
              <a:buNone/>
            </a:pPr>
            <a:r>
              <a:rPr lang="en-US" sz="1310" dirty="0">
                <a:solidFill>
                  <a:srgbClr val="382B42"/>
                </a:solidFill>
                <a:latin typeface="Aptos" pitchFamily="34" charset="0"/>
                <a:ea typeface="Aptos" pitchFamily="34" charset="-122"/>
                <a:cs typeface="Aptos" pitchFamily="34" charset="-120"/>
              </a:rPr>
              <a:t>Modular systems, replaceable hardware and transparent service logs.</a:t>
            </a:r>
            <a:endParaRPr lang="en-US" sz="1310" dirty="0"/>
          </a:p>
        </p:txBody>
      </p:sp>
      <p:sp>
        <p:nvSpPr>
          <p:cNvPr id="30" name="Shape 28"/>
          <p:cNvSpPr/>
          <p:nvPr/>
        </p:nvSpPr>
        <p:spPr>
          <a:xfrm>
            <a:off x="8293608" y="3886200"/>
            <a:ext cx="3685032" cy="1874520"/>
          </a:xfrm>
          <a:prstGeom prst="roundRect">
            <a:avLst>
              <a:gd name="adj" fmla="val 5854"/>
            </a:avLst>
          </a:prstGeom>
          <a:solidFill>
            <a:srgbClr val="FFFCFE"/>
          </a:solidFill>
          <a:ln w="10160">
            <a:solidFill>
              <a:srgbClr val="E8D8E6"/>
            </a:solidFill>
            <a:prstDash val="solid"/>
          </a:ln>
        </p:spPr>
      </p:sp>
      <p:sp>
        <p:nvSpPr>
          <p:cNvPr id="31" name="Shape 29"/>
          <p:cNvSpPr/>
          <p:nvPr/>
        </p:nvSpPr>
        <p:spPr>
          <a:xfrm>
            <a:off x="8467344" y="4096512"/>
            <a:ext cx="73152" cy="329184"/>
          </a:xfrm>
          <a:prstGeom prst="rect">
            <a:avLst/>
          </a:prstGeom>
          <a:solidFill>
            <a:srgbClr val="52769F"/>
          </a:solidFill>
          <a:ln w="12700">
            <a:solidFill>
              <a:srgbClr val="52769F"/>
            </a:solidFill>
            <a:prstDash val="solid"/>
          </a:ln>
        </p:spPr>
      </p:sp>
      <p:sp>
        <p:nvSpPr>
          <p:cNvPr id="32" name="Text 30"/>
          <p:cNvSpPr/>
          <p:nvPr/>
        </p:nvSpPr>
        <p:spPr>
          <a:xfrm>
            <a:off x="8686800" y="4114800"/>
            <a:ext cx="3035808" cy="329184"/>
          </a:xfrm>
          <a:prstGeom prst="rect">
            <a:avLst/>
          </a:prstGeom>
          <a:noFill/>
          <a:ln/>
        </p:spPr>
        <p:txBody>
          <a:bodyPr wrap="square" lIns="0" tIns="0" rIns="0" bIns="0" rtlCol="0" anchor="ctr">
            <a:normAutofit/>
          </a:bodyPr>
          <a:lstStyle/>
          <a:p>
            <a:pPr algn="l" indent="0" marL="0">
              <a:buNone/>
            </a:pPr>
            <a:r>
              <a:rPr lang="en-US" sz="1390" b="1" dirty="0">
                <a:solidFill>
                  <a:srgbClr val="84456A"/>
                </a:solidFill>
                <a:latin typeface="Aptos" pitchFamily="34" charset="0"/>
                <a:ea typeface="Aptos" pitchFamily="34" charset="-122"/>
                <a:cs typeface="Aptos" pitchFamily="34" charset="-120"/>
              </a:rPr>
              <a:t>HONEST CONCEPT</a:t>
            </a:r>
            <a:endParaRPr lang="en-US" sz="1390" dirty="0"/>
          </a:p>
        </p:txBody>
      </p:sp>
      <p:sp>
        <p:nvSpPr>
          <p:cNvPr id="33" name="Text 31"/>
          <p:cNvSpPr/>
          <p:nvPr/>
        </p:nvSpPr>
        <p:spPr>
          <a:xfrm>
            <a:off x="8677656" y="4645152"/>
            <a:ext cx="3035808" cy="877824"/>
          </a:xfrm>
          <a:prstGeom prst="rect">
            <a:avLst/>
          </a:prstGeom>
          <a:noFill/>
          <a:ln/>
        </p:spPr>
        <p:txBody>
          <a:bodyPr wrap="square" lIns="0" tIns="0" rIns="0" bIns="0" rtlCol="0" anchor="t">
            <a:normAutofit/>
          </a:bodyPr>
          <a:lstStyle/>
          <a:p>
            <a:pPr algn="l" indent="0" marL="0">
              <a:buNone/>
            </a:pPr>
            <a:r>
              <a:rPr lang="en-US" sz="1310" dirty="0">
                <a:solidFill>
                  <a:srgbClr val="382B42"/>
                </a:solidFill>
                <a:latin typeface="Aptos" pitchFamily="34" charset="0"/>
                <a:ea typeface="Aptos" pitchFamily="34" charset="-122"/>
                <a:cs typeface="Aptos" pitchFamily="34" charset="-120"/>
              </a:rPr>
              <a:t>Aviation, solar and structural capabilities require engineering validation.</a:t>
            </a:r>
            <a:endParaRPr lang="en-US" sz="131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BF6FA"/>
        </a:solidFill>
      </p:bgPr>
    </p:bg>
    <p:spTree>
      <p:nvGrpSpPr>
        <p:cNvPr id="1" name=""/>
        <p:cNvGrpSpPr/>
        <p:nvPr/>
      </p:nvGrpSpPr>
      <p:grpSpPr>
        <a:xfrm>
          <a:off x="0" y="0"/>
          <a:ext cx="0" cy="0"/>
          <a:chOff x="0" y="0"/>
          <a:chExt cx="0" cy="0"/>
        </a:xfrm>
      </p:grpSpPr>
      <p:sp>
        <p:nvSpPr>
          <p:cNvPr id="2" name="Shape 0"/>
          <p:cNvSpPr/>
          <p:nvPr/>
        </p:nvSpPr>
        <p:spPr>
          <a:xfrm>
            <a:off x="0" y="0"/>
            <a:ext cx="12191695" cy="51206"/>
          </a:xfrm>
          <a:prstGeom prst="rect">
            <a:avLst/>
          </a:prstGeom>
          <a:solidFill>
            <a:srgbClr val="AF718F"/>
          </a:solidFill>
          <a:ln w="12700">
            <a:solidFill>
              <a:srgbClr val="AF718F"/>
            </a:solidFill>
            <a:prstDash val="solid"/>
          </a:ln>
        </p:spPr>
      </p:sp>
      <p:sp>
        <p:nvSpPr>
          <p:cNvPr id="3" name="Text 1"/>
          <p:cNvSpPr/>
          <p:nvPr/>
        </p:nvSpPr>
        <p:spPr>
          <a:xfrm>
            <a:off x="484632" y="201168"/>
            <a:ext cx="4206240" cy="256032"/>
          </a:xfrm>
          <a:prstGeom prst="rect">
            <a:avLst/>
          </a:prstGeom>
          <a:noFill/>
          <a:ln/>
        </p:spPr>
        <p:txBody>
          <a:bodyPr wrap="square" lIns="0" tIns="0" rIns="0" bIns="0" rtlCol="0" anchor="ctr">
            <a:normAutofit/>
          </a:bodyPr>
          <a:lstStyle/>
          <a:p>
            <a:pPr algn="l" indent="0" marL="0">
              <a:buNone/>
            </a:pPr>
            <a:r>
              <a:rPr lang="en-US" sz="1000" b="1" spc="120" kern="0" dirty="0">
                <a:solidFill>
                  <a:srgbClr val="AF718F"/>
                </a:solidFill>
                <a:latin typeface="Aptos" pitchFamily="34" charset="0"/>
                <a:ea typeface="Aptos" pitchFamily="34" charset="-122"/>
                <a:cs typeface="Aptos" pitchFamily="34" charset="-120"/>
              </a:rPr>
              <a:t>✧ THE OLYMPIAN SKY PALACE</a:t>
            </a:r>
            <a:endParaRPr lang="en-US" sz="1000" dirty="0"/>
          </a:p>
        </p:txBody>
      </p:sp>
      <p:sp>
        <p:nvSpPr>
          <p:cNvPr id="4" name="Text 2"/>
          <p:cNvSpPr/>
          <p:nvPr/>
        </p:nvSpPr>
        <p:spPr>
          <a:xfrm>
            <a:off x="9253728" y="201168"/>
            <a:ext cx="2468880" cy="237744"/>
          </a:xfrm>
          <a:prstGeom prst="rect">
            <a:avLst/>
          </a:prstGeom>
          <a:noFill/>
          <a:ln/>
        </p:spPr>
        <p:txBody>
          <a:bodyPr wrap="square" lIns="0" tIns="0" rIns="0" bIns="0" rtlCol="0" anchor="ctr">
            <a:normAutofit/>
          </a:bodyPr>
          <a:lstStyle/>
          <a:p>
            <a:pPr algn="r" indent="0" marL="0">
              <a:buNone/>
            </a:pPr>
            <a:r>
              <a:rPr lang="en-US" sz="900" spc="100" kern="0" dirty="0">
                <a:solidFill>
                  <a:srgbClr val="786A7C"/>
                </a:solidFill>
                <a:latin typeface="Aptos" pitchFamily="34" charset="0"/>
                <a:ea typeface="Aptos" pitchFamily="34" charset="-122"/>
                <a:cs typeface="Aptos" pitchFamily="34" charset="-120"/>
              </a:rPr>
              <a:t>FROM DREAM TO DIRECTION</a:t>
            </a:r>
            <a:endParaRPr lang="en-US" sz="900" dirty="0"/>
          </a:p>
        </p:txBody>
      </p:sp>
      <p:sp>
        <p:nvSpPr>
          <p:cNvPr id="5" name="Shape 3"/>
          <p:cNvSpPr/>
          <p:nvPr/>
        </p:nvSpPr>
        <p:spPr>
          <a:xfrm>
            <a:off x="484632" y="6524244"/>
            <a:ext cx="11219688" cy="0"/>
          </a:xfrm>
          <a:prstGeom prst="line">
            <a:avLst/>
          </a:prstGeom>
          <a:noFill/>
          <a:ln w="8890">
            <a:solidFill>
              <a:srgbClr val="E8D8E6"/>
            </a:solidFill>
            <a:prstDash val="solid"/>
          </a:ln>
        </p:spPr>
      </p:sp>
      <p:sp>
        <p:nvSpPr>
          <p:cNvPr id="6" name="Text 4"/>
          <p:cNvSpPr/>
          <p:nvPr/>
        </p:nvSpPr>
        <p:spPr>
          <a:xfrm>
            <a:off x="484632" y="6556248"/>
            <a:ext cx="5486400" cy="155448"/>
          </a:xfrm>
          <a:prstGeom prst="rect">
            <a:avLst/>
          </a:prstGeom>
          <a:noFill/>
          <a:ln/>
        </p:spPr>
        <p:txBody>
          <a:bodyPr wrap="square" lIns="0" tIns="0" rIns="0" bIns="0" rtlCol="0" anchor="ctr">
            <a:normAutofit/>
          </a:bodyPr>
          <a:lstStyle/>
          <a:p>
            <a:pPr algn="l" indent="0" marL="0">
              <a:buNone/>
            </a:pPr>
            <a:r>
              <a:rPr lang="en-US" sz="780" spc="50" kern="0" dirty="0">
                <a:solidFill>
                  <a:srgbClr val="927F96"/>
                </a:solidFill>
                <a:latin typeface="Aptos" pitchFamily="34" charset="0"/>
                <a:ea typeface="Aptos" pitchFamily="34" charset="-122"/>
                <a:cs typeface="Aptos" pitchFamily="34" charset="-120"/>
              </a:rPr>
              <a:t>THE PRINCESS EDITION   •   AI + ROBOTICS + SOLAR</a:t>
            </a:r>
            <a:endParaRPr lang="en-US" sz="780" dirty="0"/>
          </a:p>
        </p:txBody>
      </p:sp>
      <p:sp>
        <p:nvSpPr>
          <p:cNvPr id="7" name="Text 5"/>
          <p:cNvSpPr/>
          <p:nvPr/>
        </p:nvSpPr>
        <p:spPr>
          <a:xfrm>
            <a:off x="10625328" y="6556248"/>
            <a:ext cx="1051560" cy="155448"/>
          </a:xfrm>
          <a:prstGeom prst="rect">
            <a:avLst/>
          </a:prstGeom>
          <a:noFill/>
          <a:ln/>
        </p:spPr>
        <p:txBody>
          <a:bodyPr wrap="square" lIns="0" tIns="0" rIns="0" bIns="0" rtlCol="0" anchor="ctr">
            <a:normAutofit/>
          </a:bodyPr>
          <a:lstStyle/>
          <a:p>
            <a:pPr algn="r" indent="0" marL="0">
              <a:buNone/>
            </a:pPr>
            <a:r>
              <a:rPr lang="en-US" sz="800" dirty="0">
                <a:solidFill>
                  <a:srgbClr val="927F96"/>
                </a:solidFill>
                <a:latin typeface="Aptos" pitchFamily="34" charset="0"/>
                <a:ea typeface="Aptos" pitchFamily="34" charset="-122"/>
                <a:cs typeface="Aptos" pitchFamily="34" charset="-120"/>
              </a:rPr>
              <a:t>26  /  27</a:t>
            </a:r>
            <a:endParaRPr lang="en-US" sz="800" dirty="0"/>
          </a:p>
        </p:txBody>
      </p:sp>
      <p:sp>
        <p:nvSpPr>
          <p:cNvPr id="8" name="Text 6"/>
          <p:cNvSpPr/>
          <p:nvPr/>
        </p:nvSpPr>
        <p:spPr>
          <a:xfrm>
            <a:off x="512064" y="621792"/>
            <a:ext cx="11155680" cy="603504"/>
          </a:xfrm>
          <a:prstGeom prst="rect">
            <a:avLst/>
          </a:prstGeom>
          <a:noFill/>
          <a:ln/>
        </p:spPr>
        <p:txBody>
          <a:bodyPr wrap="square" lIns="0" tIns="0" rIns="0" bIns="0" rtlCol="0" anchor="ctr">
            <a:normAutofit/>
          </a:bodyPr>
          <a:lstStyle/>
          <a:p>
            <a:pPr algn="l" indent="0" marL="0">
              <a:buNone/>
            </a:pPr>
            <a:r>
              <a:rPr lang="en-US" sz="3100" dirty="0">
                <a:solidFill>
                  <a:srgbClr val="382B42"/>
                </a:solidFill>
                <a:latin typeface="Georgia" pitchFamily="34" charset="0"/>
                <a:ea typeface="Georgia" pitchFamily="34" charset="-122"/>
                <a:cs typeface="Georgia" pitchFamily="34" charset="-120"/>
              </a:rPr>
              <a:t>A phased path from concept to buildability</a:t>
            </a:r>
            <a:endParaRPr lang="en-US" sz="3100" dirty="0"/>
          </a:p>
        </p:txBody>
      </p:sp>
      <p:sp>
        <p:nvSpPr>
          <p:cNvPr id="9" name="Text 7"/>
          <p:cNvSpPr/>
          <p:nvPr/>
        </p:nvSpPr>
        <p:spPr>
          <a:xfrm>
            <a:off x="539496" y="1243584"/>
            <a:ext cx="10972800" cy="384048"/>
          </a:xfrm>
          <a:prstGeom prst="rect">
            <a:avLst/>
          </a:prstGeom>
          <a:noFill/>
          <a:ln/>
        </p:spPr>
        <p:txBody>
          <a:bodyPr wrap="square" lIns="0" tIns="0" rIns="0" bIns="0" rtlCol="0" anchor="ctr">
            <a:normAutofit/>
          </a:bodyPr>
          <a:lstStyle/>
          <a:p>
            <a:pPr algn="l" indent="0" marL="0">
              <a:buNone/>
            </a:pPr>
            <a:r>
              <a:rPr lang="en-US" sz="1320" dirty="0">
                <a:solidFill>
                  <a:srgbClr val="786A7C"/>
                </a:solidFill>
                <a:latin typeface="Aptos" pitchFamily="34" charset="0"/>
                <a:ea typeface="Aptos" pitchFamily="34" charset="-122"/>
                <a:cs typeface="Aptos" pitchFamily="34" charset="-120"/>
              </a:rPr>
              <a:t>Translate the magical vision into an architectural and engineering program.</a:t>
            </a:r>
            <a:endParaRPr lang="en-US" sz="1320" dirty="0"/>
          </a:p>
        </p:txBody>
      </p:sp>
      <p:sp>
        <p:nvSpPr>
          <p:cNvPr id="10" name="Shape 8"/>
          <p:cNvSpPr/>
          <p:nvPr/>
        </p:nvSpPr>
        <p:spPr>
          <a:xfrm>
            <a:off x="521208" y="1865376"/>
            <a:ext cx="2221992" cy="3630168"/>
          </a:xfrm>
          <a:prstGeom prst="roundRect">
            <a:avLst>
              <a:gd name="adj" fmla="val 5350"/>
            </a:avLst>
          </a:prstGeom>
          <a:solidFill>
            <a:srgbClr val="FFFCFE"/>
          </a:solidFill>
          <a:ln w="10160">
            <a:solidFill>
              <a:srgbClr val="E8D8E6"/>
            </a:solidFill>
            <a:prstDash val="solid"/>
          </a:ln>
        </p:spPr>
      </p:sp>
      <p:sp>
        <p:nvSpPr>
          <p:cNvPr id="11" name="Text 9"/>
          <p:cNvSpPr/>
          <p:nvPr/>
        </p:nvSpPr>
        <p:spPr>
          <a:xfrm>
            <a:off x="749808" y="2075688"/>
            <a:ext cx="1737360" cy="713232"/>
          </a:xfrm>
          <a:prstGeom prst="rect">
            <a:avLst/>
          </a:prstGeom>
          <a:noFill/>
          <a:ln/>
        </p:spPr>
        <p:txBody>
          <a:bodyPr wrap="square" lIns="0" tIns="0" rIns="0" bIns="0" rtlCol="0" anchor="ctr">
            <a:normAutofit/>
          </a:bodyPr>
          <a:lstStyle/>
          <a:p>
            <a:pPr algn="l" indent="0" marL="0">
              <a:buNone/>
            </a:pPr>
            <a:r>
              <a:rPr lang="en-US" sz="4200" dirty="0">
                <a:solidFill>
                  <a:srgbClr val="AF718F"/>
                </a:solidFill>
                <a:latin typeface="Georgia" pitchFamily="34" charset="0"/>
                <a:ea typeface="Georgia" pitchFamily="34" charset="-122"/>
                <a:cs typeface="Georgia" pitchFamily="34" charset="-120"/>
              </a:rPr>
              <a:t>I</a:t>
            </a:r>
            <a:endParaRPr lang="en-US" sz="4200" dirty="0"/>
          </a:p>
        </p:txBody>
      </p:sp>
      <p:sp>
        <p:nvSpPr>
          <p:cNvPr id="12" name="Shape 10"/>
          <p:cNvSpPr/>
          <p:nvPr/>
        </p:nvSpPr>
        <p:spPr>
          <a:xfrm>
            <a:off x="740664" y="2971800"/>
            <a:ext cx="1773936" cy="0"/>
          </a:xfrm>
          <a:prstGeom prst="line">
            <a:avLst/>
          </a:prstGeom>
          <a:noFill/>
          <a:ln w="12700">
            <a:solidFill>
              <a:srgbClr val="E8D8E6"/>
            </a:solidFill>
            <a:prstDash val="solid"/>
          </a:ln>
        </p:spPr>
      </p:sp>
      <p:sp>
        <p:nvSpPr>
          <p:cNvPr id="13" name="Text 11"/>
          <p:cNvSpPr/>
          <p:nvPr/>
        </p:nvSpPr>
        <p:spPr>
          <a:xfrm>
            <a:off x="722376" y="3236976"/>
            <a:ext cx="1847088" cy="393192"/>
          </a:xfrm>
          <a:prstGeom prst="rect">
            <a:avLst/>
          </a:prstGeom>
          <a:noFill/>
          <a:ln/>
        </p:spPr>
        <p:txBody>
          <a:bodyPr wrap="square" lIns="0" tIns="0" rIns="0" bIns="0" rtlCol="0" anchor="ctr">
            <a:normAutofit/>
          </a:bodyPr>
          <a:lstStyle/>
          <a:p>
            <a:pPr algn="l" indent="0" marL="0">
              <a:buNone/>
            </a:pPr>
            <a:r>
              <a:rPr lang="en-US" sz="1340" b="1" dirty="0">
                <a:solidFill>
                  <a:srgbClr val="84456A"/>
                </a:solidFill>
                <a:latin typeface="Aptos" pitchFamily="34" charset="0"/>
                <a:ea typeface="Aptos" pitchFamily="34" charset="-122"/>
                <a:cs typeface="Aptos" pitchFamily="34" charset="-120"/>
              </a:rPr>
              <a:t>BRIEF &amp; FEASIBILITY</a:t>
            </a:r>
            <a:endParaRPr lang="en-US" sz="1340" dirty="0"/>
          </a:p>
        </p:txBody>
      </p:sp>
      <p:sp>
        <p:nvSpPr>
          <p:cNvPr id="14" name="Text 12"/>
          <p:cNvSpPr/>
          <p:nvPr/>
        </p:nvSpPr>
        <p:spPr>
          <a:xfrm>
            <a:off x="731520" y="3794760"/>
            <a:ext cx="1865376" cy="1225296"/>
          </a:xfrm>
          <a:prstGeom prst="rect">
            <a:avLst/>
          </a:prstGeom>
          <a:noFill/>
          <a:ln/>
        </p:spPr>
        <p:txBody>
          <a:bodyPr wrap="square" lIns="0" tIns="0" rIns="0" bIns="0" rtlCol="0" anchor="t">
            <a:normAutofit/>
          </a:bodyPr>
          <a:lstStyle/>
          <a:p>
            <a:pPr algn="l" indent="0" marL="0">
              <a:buNone/>
            </a:pPr>
            <a:r>
              <a:rPr lang="en-US" sz="1220" dirty="0">
                <a:solidFill>
                  <a:srgbClr val="382B42"/>
                </a:solidFill>
                <a:latin typeface="Aptos" pitchFamily="34" charset="0"/>
                <a:ea typeface="Aptos" pitchFamily="34" charset="-122"/>
                <a:cs typeface="Aptos" pitchFamily="34" charset="-120"/>
              </a:rPr>
              <a:t>Site constraints, skyline views, code, budget, aviation feasibility.</a:t>
            </a:r>
            <a:endParaRPr lang="en-US" sz="1220" dirty="0"/>
          </a:p>
        </p:txBody>
      </p:sp>
      <p:sp>
        <p:nvSpPr>
          <p:cNvPr id="15" name="Shape 13"/>
          <p:cNvSpPr/>
          <p:nvPr/>
        </p:nvSpPr>
        <p:spPr>
          <a:xfrm>
            <a:off x="2852928" y="1865376"/>
            <a:ext cx="2221992" cy="3630168"/>
          </a:xfrm>
          <a:prstGeom prst="roundRect">
            <a:avLst>
              <a:gd name="adj" fmla="val 5350"/>
            </a:avLst>
          </a:prstGeom>
          <a:solidFill>
            <a:srgbClr val="F6E8F3"/>
          </a:solidFill>
          <a:ln w="10160">
            <a:solidFill>
              <a:srgbClr val="E8D8E6"/>
            </a:solidFill>
            <a:prstDash val="solid"/>
          </a:ln>
        </p:spPr>
      </p:sp>
      <p:sp>
        <p:nvSpPr>
          <p:cNvPr id="16" name="Text 14"/>
          <p:cNvSpPr/>
          <p:nvPr/>
        </p:nvSpPr>
        <p:spPr>
          <a:xfrm>
            <a:off x="3081528" y="2075688"/>
            <a:ext cx="1737360" cy="713232"/>
          </a:xfrm>
          <a:prstGeom prst="rect">
            <a:avLst/>
          </a:prstGeom>
          <a:noFill/>
          <a:ln/>
        </p:spPr>
        <p:txBody>
          <a:bodyPr wrap="square" lIns="0" tIns="0" rIns="0" bIns="0" rtlCol="0" anchor="ctr">
            <a:normAutofit/>
          </a:bodyPr>
          <a:lstStyle/>
          <a:p>
            <a:pPr algn="l" indent="0" marL="0">
              <a:buNone/>
            </a:pPr>
            <a:r>
              <a:rPr lang="en-US" sz="4200" dirty="0">
                <a:solidFill>
                  <a:srgbClr val="AF718F"/>
                </a:solidFill>
                <a:latin typeface="Georgia" pitchFamily="34" charset="0"/>
                <a:ea typeface="Georgia" pitchFamily="34" charset="-122"/>
                <a:cs typeface="Georgia" pitchFamily="34" charset="-120"/>
              </a:rPr>
              <a:t>II</a:t>
            </a:r>
            <a:endParaRPr lang="en-US" sz="4200" dirty="0"/>
          </a:p>
        </p:txBody>
      </p:sp>
      <p:sp>
        <p:nvSpPr>
          <p:cNvPr id="17" name="Shape 15"/>
          <p:cNvSpPr/>
          <p:nvPr/>
        </p:nvSpPr>
        <p:spPr>
          <a:xfrm>
            <a:off x="3072384" y="2971800"/>
            <a:ext cx="1773936" cy="0"/>
          </a:xfrm>
          <a:prstGeom prst="line">
            <a:avLst/>
          </a:prstGeom>
          <a:noFill/>
          <a:ln w="12700">
            <a:solidFill>
              <a:srgbClr val="E8D8E6"/>
            </a:solidFill>
            <a:prstDash val="solid"/>
          </a:ln>
        </p:spPr>
      </p:sp>
      <p:sp>
        <p:nvSpPr>
          <p:cNvPr id="18" name="Text 16"/>
          <p:cNvSpPr/>
          <p:nvPr/>
        </p:nvSpPr>
        <p:spPr>
          <a:xfrm>
            <a:off x="3054096" y="3236976"/>
            <a:ext cx="1847088" cy="393192"/>
          </a:xfrm>
          <a:prstGeom prst="rect">
            <a:avLst/>
          </a:prstGeom>
          <a:noFill/>
          <a:ln/>
        </p:spPr>
        <p:txBody>
          <a:bodyPr wrap="square" lIns="0" tIns="0" rIns="0" bIns="0" rtlCol="0" anchor="ctr">
            <a:normAutofit/>
          </a:bodyPr>
          <a:lstStyle/>
          <a:p>
            <a:pPr algn="l" indent="0" marL="0">
              <a:buNone/>
            </a:pPr>
            <a:r>
              <a:rPr lang="en-US" sz="1340" b="1" dirty="0">
                <a:solidFill>
                  <a:srgbClr val="84456A"/>
                </a:solidFill>
                <a:latin typeface="Aptos" pitchFamily="34" charset="0"/>
                <a:ea typeface="Aptos" pitchFamily="34" charset="-122"/>
                <a:cs typeface="Aptos" pitchFamily="34" charset="-120"/>
              </a:rPr>
              <a:t>ARCHITECTURE</a:t>
            </a:r>
            <a:endParaRPr lang="en-US" sz="1340" dirty="0"/>
          </a:p>
        </p:txBody>
      </p:sp>
      <p:sp>
        <p:nvSpPr>
          <p:cNvPr id="19" name="Text 17"/>
          <p:cNvSpPr/>
          <p:nvPr/>
        </p:nvSpPr>
        <p:spPr>
          <a:xfrm>
            <a:off x="3063240" y="3794760"/>
            <a:ext cx="1865376" cy="1225296"/>
          </a:xfrm>
          <a:prstGeom prst="rect">
            <a:avLst/>
          </a:prstGeom>
          <a:noFill/>
          <a:ln/>
        </p:spPr>
        <p:txBody>
          <a:bodyPr wrap="square" lIns="0" tIns="0" rIns="0" bIns="0" rtlCol="0" anchor="t">
            <a:normAutofit/>
          </a:bodyPr>
          <a:lstStyle/>
          <a:p>
            <a:pPr algn="l" indent="0" marL="0">
              <a:buNone/>
            </a:pPr>
            <a:r>
              <a:rPr lang="en-US" sz="1220" dirty="0">
                <a:solidFill>
                  <a:srgbClr val="382B42"/>
                </a:solidFill>
                <a:latin typeface="Aptos" pitchFamily="34" charset="0"/>
                <a:ea typeface="Aptos" pitchFamily="34" charset="-122"/>
                <a:cs typeface="Aptos" pitchFamily="34" charset="-120"/>
              </a:rPr>
              <a:t>Structure, daylight, acoustics, facade, safe circulation.</a:t>
            </a:r>
            <a:endParaRPr lang="en-US" sz="1220" dirty="0"/>
          </a:p>
        </p:txBody>
      </p:sp>
      <p:sp>
        <p:nvSpPr>
          <p:cNvPr id="20" name="Shape 18"/>
          <p:cNvSpPr/>
          <p:nvPr/>
        </p:nvSpPr>
        <p:spPr>
          <a:xfrm>
            <a:off x="5184648" y="1865376"/>
            <a:ext cx="2221992" cy="3630168"/>
          </a:xfrm>
          <a:prstGeom prst="roundRect">
            <a:avLst>
              <a:gd name="adj" fmla="val 5350"/>
            </a:avLst>
          </a:prstGeom>
          <a:solidFill>
            <a:srgbClr val="FFFCFE"/>
          </a:solidFill>
          <a:ln w="10160">
            <a:solidFill>
              <a:srgbClr val="E8D8E6"/>
            </a:solidFill>
            <a:prstDash val="solid"/>
          </a:ln>
        </p:spPr>
      </p:sp>
      <p:sp>
        <p:nvSpPr>
          <p:cNvPr id="21" name="Text 19"/>
          <p:cNvSpPr/>
          <p:nvPr/>
        </p:nvSpPr>
        <p:spPr>
          <a:xfrm>
            <a:off x="5413248" y="2075688"/>
            <a:ext cx="1737360" cy="713232"/>
          </a:xfrm>
          <a:prstGeom prst="rect">
            <a:avLst/>
          </a:prstGeom>
          <a:noFill/>
          <a:ln/>
        </p:spPr>
        <p:txBody>
          <a:bodyPr wrap="square" lIns="0" tIns="0" rIns="0" bIns="0" rtlCol="0" anchor="ctr">
            <a:normAutofit/>
          </a:bodyPr>
          <a:lstStyle/>
          <a:p>
            <a:pPr algn="l" indent="0" marL="0">
              <a:buNone/>
            </a:pPr>
            <a:r>
              <a:rPr lang="en-US" sz="4200" dirty="0">
                <a:solidFill>
                  <a:srgbClr val="AF718F"/>
                </a:solidFill>
                <a:latin typeface="Georgia" pitchFamily="34" charset="0"/>
                <a:ea typeface="Georgia" pitchFamily="34" charset="-122"/>
                <a:cs typeface="Georgia" pitchFamily="34" charset="-120"/>
              </a:rPr>
              <a:t>III</a:t>
            </a:r>
            <a:endParaRPr lang="en-US" sz="4200" dirty="0"/>
          </a:p>
        </p:txBody>
      </p:sp>
      <p:sp>
        <p:nvSpPr>
          <p:cNvPr id="22" name="Shape 20"/>
          <p:cNvSpPr/>
          <p:nvPr/>
        </p:nvSpPr>
        <p:spPr>
          <a:xfrm>
            <a:off x="5404104" y="2971800"/>
            <a:ext cx="1773936" cy="0"/>
          </a:xfrm>
          <a:prstGeom prst="line">
            <a:avLst/>
          </a:prstGeom>
          <a:noFill/>
          <a:ln w="12700">
            <a:solidFill>
              <a:srgbClr val="E8D8E6"/>
            </a:solidFill>
            <a:prstDash val="solid"/>
          </a:ln>
        </p:spPr>
      </p:sp>
      <p:sp>
        <p:nvSpPr>
          <p:cNvPr id="23" name="Text 21"/>
          <p:cNvSpPr/>
          <p:nvPr/>
        </p:nvSpPr>
        <p:spPr>
          <a:xfrm>
            <a:off x="5385816" y="3236976"/>
            <a:ext cx="1847088" cy="393192"/>
          </a:xfrm>
          <a:prstGeom prst="rect">
            <a:avLst/>
          </a:prstGeom>
          <a:noFill/>
          <a:ln/>
        </p:spPr>
        <p:txBody>
          <a:bodyPr wrap="square" lIns="0" tIns="0" rIns="0" bIns="0" rtlCol="0" anchor="ctr">
            <a:normAutofit/>
          </a:bodyPr>
          <a:lstStyle/>
          <a:p>
            <a:pPr algn="l" indent="0" marL="0">
              <a:buNone/>
            </a:pPr>
            <a:r>
              <a:rPr lang="en-US" sz="1340" b="1" dirty="0">
                <a:solidFill>
                  <a:srgbClr val="84456A"/>
                </a:solidFill>
                <a:latin typeface="Aptos" pitchFamily="34" charset="0"/>
                <a:ea typeface="Aptos" pitchFamily="34" charset="-122"/>
                <a:cs typeface="Aptos" pitchFamily="34" charset="-120"/>
              </a:rPr>
              <a:t>SYSTEMS</a:t>
            </a:r>
            <a:endParaRPr lang="en-US" sz="1340" dirty="0"/>
          </a:p>
        </p:txBody>
      </p:sp>
      <p:sp>
        <p:nvSpPr>
          <p:cNvPr id="24" name="Text 22"/>
          <p:cNvSpPr/>
          <p:nvPr/>
        </p:nvSpPr>
        <p:spPr>
          <a:xfrm>
            <a:off x="5394960" y="3794760"/>
            <a:ext cx="1865376" cy="1225296"/>
          </a:xfrm>
          <a:prstGeom prst="rect">
            <a:avLst/>
          </a:prstGeom>
          <a:noFill/>
          <a:ln/>
        </p:spPr>
        <p:txBody>
          <a:bodyPr wrap="square" lIns="0" tIns="0" rIns="0" bIns="0" rtlCol="0" anchor="t">
            <a:normAutofit/>
          </a:bodyPr>
          <a:lstStyle/>
          <a:p>
            <a:pPr algn="l" indent="0" marL="0">
              <a:buNone/>
            </a:pPr>
            <a:r>
              <a:rPr lang="en-US" sz="1220" dirty="0">
                <a:solidFill>
                  <a:srgbClr val="382B42"/>
                </a:solidFill>
                <a:latin typeface="Aptos" pitchFamily="34" charset="0"/>
                <a:ea typeface="Aptos" pitchFamily="34" charset="-122"/>
                <a:cs typeface="Aptos" pitchFamily="34" charset="-120"/>
              </a:rPr>
              <a:t>Power, PV, charging, cooling, network, water, controls.</a:t>
            </a:r>
            <a:endParaRPr lang="en-US" sz="1220" dirty="0"/>
          </a:p>
        </p:txBody>
      </p:sp>
      <p:sp>
        <p:nvSpPr>
          <p:cNvPr id="25" name="Shape 23"/>
          <p:cNvSpPr/>
          <p:nvPr/>
        </p:nvSpPr>
        <p:spPr>
          <a:xfrm>
            <a:off x="7516368" y="1865376"/>
            <a:ext cx="2221992" cy="3630168"/>
          </a:xfrm>
          <a:prstGeom prst="roundRect">
            <a:avLst>
              <a:gd name="adj" fmla="val 5350"/>
            </a:avLst>
          </a:prstGeom>
          <a:solidFill>
            <a:srgbClr val="F6E8F3"/>
          </a:solidFill>
          <a:ln w="10160">
            <a:solidFill>
              <a:srgbClr val="E8D8E6"/>
            </a:solidFill>
            <a:prstDash val="solid"/>
          </a:ln>
        </p:spPr>
      </p:sp>
      <p:sp>
        <p:nvSpPr>
          <p:cNvPr id="26" name="Text 24"/>
          <p:cNvSpPr/>
          <p:nvPr/>
        </p:nvSpPr>
        <p:spPr>
          <a:xfrm>
            <a:off x="7744968" y="2075688"/>
            <a:ext cx="1737360" cy="713232"/>
          </a:xfrm>
          <a:prstGeom prst="rect">
            <a:avLst/>
          </a:prstGeom>
          <a:noFill/>
          <a:ln/>
        </p:spPr>
        <p:txBody>
          <a:bodyPr wrap="square" lIns="0" tIns="0" rIns="0" bIns="0" rtlCol="0" anchor="ctr">
            <a:normAutofit/>
          </a:bodyPr>
          <a:lstStyle/>
          <a:p>
            <a:pPr algn="l" indent="0" marL="0">
              <a:buNone/>
            </a:pPr>
            <a:r>
              <a:rPr lang="en-US" sz="4200" dirty="0">
                <a:solidFill>
                  <a:srgbClr val="AF718F"/>
                </a:solidFill>
                <a:latin typeface="Georgia" pitchFamily="34" charset="0"/>
                <a:ea typeface="Georgia" pitchFamily="34" charset="-122"/>
                <a:cs typeface="Georgia" pitchFamily="34" charset="-120"/>
              </a:rPr>
              <a:t>IV</a:t>
            </a:r>
            <a:endParaRPr lang="en-US" sz="4200" dirty="0"/>
          </a:p>
        </p:txBody>
      </p:sp>
      <p:sp>
        <p:nvSpPr>
          <p:cNvPr id="27" name="Shape 25"/>
          <p:cNvSpPr/>
          <p:nvPr/>
        </p:nvSpPr>
        <p:spPr>
          <a:xfrm>
            <a:off x="7735824" y="2971800"/>
            <a:ext cx="1773936" cy="0"/>
          </a:xfrm>
          <a:prstGeom prst="line">
            <a:avLst/>
          </a:prstGeom>
          <a:noFill/>
          <a:ln w="12700">
            <a:solidFill>
              <a:srgbClr val="E8D8E6"/>
            </a:solidFill>
            <a:prstDash val="solid"/>
          </a:ln>
        </p:spPr>
      </p:sp>
      <p:sp>
        <p:nvSpPr>
          <p:cNvPr id="28" name="Text 26"/>
          <p:cNvSpPr/>
          <p:nvPr/>
        </p:nvSpPr>
        <p:spPr>
          <a:xfrm>
            <a:off x="7717536" y="3236976"/>
            <a:ext cx="1847088" cy="393192"/>
          </a:xfrm>
          <a:prstGeom prst="rect">
            <a:avLst/>
          </a:prstGeom>
          <a:noFill/>
          <a:ln/>
        </p:spPr>
        <p:txBody>
          <a:bodyPr wrap="square" lIns="0" tIns="0" rIns="0" bIns="0" rtlCol="0" anchor="ctr">
            <a:normAutofit/>
          </a:bodyPr>
          <a:lstStyle/>
          <a:p>
            <a:pPr algn="l" indent="0" marL="0">
              <a:buNone/>
            </a:pPr>
            <a:r>
              <a:rPr lang="en-US" sz="1340" b="1" dirty="0">
                <a:solidFill>
                  <a:srgbClr val="84456A"/>
                </a:solidFill>
                <a:latin typeface="Aptos" pitchFamily="34" charset="0"/>
                <a:ea typeface="Aptos" pitchFamily="34" charset="-122"/>
                <a:cs typeface="Aptos" pitchFamily="34" charset="-120"/>
              </a:rPr>
              <a:t>INTERIORS</a:t>
            </a:r>
            <a:endParaRPr lang="en-US" sz="1340" dirty="0"/>
          </a:p>
        </p:txBody>
      </p:sp>
      <p:sp>
        <p:nvSpPr>
          <p:cNvPr id="29" name="Text 27"/>
          <p:cNvSpPr/>
          <p:nvPr/>
        </p:nvSpPr>
        <p:spPr>
          <a:xfrm>
            <a:off x="7726680" y="3794760"/>
            <a:ext cx="1865376" cy="1225296"/>
          </a:xfrm>
          <a:prstGeom prst="rect">
            <a:avLst/>
          </a:prstGeom>
          <a:noFill/>
          <a:ln/>
        </p:spPr>
        <p:txBody>
          <a:bodyPr wrap="square" lIns="0" tIns="0" rIns="0" bIns="0" rtlCol="0" anchor="t">
            <a:normAutofit/>
          </a:bodyPr>
          <a:lstStyle/>
          <a:p>
            <a:pPr algn="l" indent="0" marL="0">
              <a:buNone/>
            </a:pPr>
            <a:r>
              <a:rPr lang="en-US" sz="1220" dirty="0">
                <a:solidFill>
                  <a:srgbClr val="382B42"/>
                </a:solidFill>
                <a:latin typeface="Aptos" pitchFamily="34" charset="0"/>
                <a:ea typeface="Aptos" pitchFamily="34" charset="-122"/>
                <a:cs typeface="Aptos" pitchFamily="34" charset="-120"/>
              </a:rPr>
              <a:t>Couture fit-out, acoustic rooms, furniture and interfaces.</a:t>
            </a:r>
            <a:endParaRPr lang="en-US" sz="1220" dirty="0"/>
          </a:p>
        </p:txBody>
      </p:sp>
      <p:sp>
        <p:nvSpPr>
          <p:cNvPr id="30" name="Shape 28"/>
          <p:cNvSpPr/>
          <p:nvPr/>
        </p:nvSpPr>
        <p:spPr>
          <a:xfrm>
            <a:off x="9848088" y="1865376"/>
            <a:ext cx="2221992" cy="3630168"/>
          </a:xfrm>
          <a:prstGeom prst="roundRect">
            <a:avLst>
              <a:gd name="adj" fmla="val 5350"/>
            </a:avLst>
          </a:prstGeom>
          <a:solidFill>
            <a:srgbClr val="FFFCFE"/>
          </a:solidFill>
          <a:ln w="10160">
            <a:solidFill>
              <a:srgbClr val="E8D8E6"/>
            </a:solidFill>
            <a:prstDash val="solid"/>
          </a:ln>
        </p:spPr>
      </p:sp>
      <p:sp>
        <p:nvSpPr>
          <p:cNvPr id="31" name="Text 29"/>
          <p:cNvSpPr/>
          <p:nvPr/>
        </p:nvSpPr>
        <p:spPr>
          <a:xfrm>
            <a:off x="10076688" y="2075688"/>
            <a:ext cx="1737360" cy="713232"/>
          </a:xfrm>
          <a:prstGeom prst="rect">
            <a:avLst/>
          </a:prstGeom>
          <a:noFill/>
          <a:ln/>
        </p:spPr>
        <p:txBody>
          <a:bodyPr wrap="square" lIns="0" tIns="0" rIns="0" bIns="0" rtlCol="0" anchor="ctr">
            <a:normAutofit/>
          </a:bodyPr>
          <a:lstStyle/>
          <a:p>
            <a:pPr algn="l" indent="0" marL="0">
              <a:buNone/>
            </a:pPr>
            <a:r>
              <a:rPr lang="en-US" sz="4200" dirty="0">
                <a:solidFill>
                  <a:srgbClr val="AF718F"/>
                </a:solidFill>
                <a:latin typeface="Georgia" pitchFamily="34" charset="0"/>
                <a:ea typeface="Georgia" pitchFamily="34" charset="-122"/>
                <a:cs typeface="Georgia" pitchFamily="34" charset="-120"/>
              </a:rPr>
              <a:t>V</a:t>
            </a:r>
            <a:endParaRPr lang="en-US" sz="4200" dirty="0"/>
          </a:p>
        </p:txBody>
      </p:sp>
      <p:sp>
        <p:nvSpPr>
          <p:cNvPr id="32" name="Shape 30"/>
          <p:cNvSpPr/>
          <p:nvPr/>
        </p:nvSpPr>
        <p:spPr>
          <a:xfrm>
            <a:off x="10067544" y="2971800"/>
            <a:ext cx="1773936" cy="0"/>
          </a:xfrm>
          <a:prstGeom prst="line">
            <a:avLst/>
          </a:prstGeom>
          <a:noFill/>
          <a:ln w="12700">
            <a:solidFill>
              <a:srgbClr val="E8D8E6"/>
            </a:solidFill>
            <a:prstDash val="solid"/>
          </a:ln>
        </p:spPr>
      </p:sp>
      <p:sp>
        <p:nvSpPr>
          <p:cNvPr id="33" name="Text 31"/>
          <p:cNvSpPr/>
          <p:nvPr/>
        </p:nvSpPr>
        <p:spPr>
          <a:xfrm>
            <a:off x="10049256" y="3236976"/>
            <a:ext cx="1847088" cy="393192"/>
          </a:xfrm>
          <a:prstGeom prst="rect">
            <a:avLst/>
          </a:prstGeom>
          <a:noFill/>
          <a:ln/>
        </p:spPr>
        <p:txBody>
          <a:bodyPr wrap="square" lIns="0" tIns="0" rIns="0" bIns="0" rtlCol="0" anchor="ctr">
            <a:normAutofit/>
          </a:bodyPr>
          <a:lstStyle/>
          <a:p>
            <a:pPr algn="l" indent="0" marL="0">
              <a:buNone/>
            </a:pPr>
            <a:r>
              <a:rPr lang="en-US" sz="1340" b="1" dirty="0">
                <a:solidFill>
                  <a:srgbClr val="84456A"/>
                </a:solidFill>
                <a:latin typeface="Aptos" pitchFamily="34" charset="0"/>
                <a:ea typeface="Aptos" pitchFamily="34" charset="-122"/>
                <a:cs typeface="Aptos" pitchFamily="34" charset="-120"/>
              </a:rPr>
              <a:t>COMMISSIONING</a:t>
            </a:r>
            <a:endParaRPr lang="en-US" sz="1340" dirty="0"/>
          </a:p>
        </p:txBody>
      </p:sp>
      <p:sp>
        <p:nvSpPr>
          <p:cNvPr id="34" name="Text 32"/>
          <p:cNvSpPr/>
          <p:nvPr/>
        </p:nvSpPr>
        <p:spPr>
          <a:xfrm>
            <a:off x="10058400" y="3794760"/>
            <a:ext cx="1865376" cy="1225296"/>
          </a:xfrm>
          <a:prstGeom prst="rect">
            <a:avLst/>
          </a:prstGeom>
          <a:noFill/>
          <a:ln/>
        </p:spPr>
        <p:txBody>
          <a:bodyPr wrap="square" lIns="0" tIns="0" rIns="0" bIns="0" rtlCol="0" anchor="t">
            <a:normAutofit/>
          </a:bodyPr>
          <a:lstStyle/>
          <a:p>
            <a:pPr algn="l" indent="0" marL="0">
              <a:buNone/>
            </a:pPr>
            <a:r>
              <a:rPr lang="en-US" sz="1220" dirty="0">
                <a:solidFill>
                  <a:srgbClr val="382B42"/>
                </a:solidFill>
                <a:latin typeface="Aptos" pitchFamily="34" charset="0"/>
                <a:ea typeface="Aptos" pitchFamily="34" charset="-122"/>
                <a:cs typeface="Aptos" pitchFamily="34" charset="-120"/>
              </a:rPr>
              <a:t>Test safety, privacy, energy logic and manual fallback.</a:t>
            </a:r>
            <a:endParaRPr lang="en-US" sz="122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BF6FA"/>
        </a:solidFill>
      </p:bgPr>
    </p:bg>
    <p:spTree>
      <p:nvGrpSpPr>
        <p:cNvPr id="1" name=""/>
        <p:cNvGrpSpPr/>
        <p:nvPr/>
      </p:nvGrpSpPr>
      <p:grpSpPr>
        <a:xfrm>
          <a:off x="0" y="0"/>
          <a:ext cx="0" cy="0"/>
          <a:chOff x="0" y="0"/>
          <a:chExt cx="0" cy="0"/>
        </a:xfrm>
      </p:grpSpPr>
      <p:pic>
        <p:nvPicPr>
          <p:cNvPr id="2" name="Image 0" descr="/mnt/data/a_wide_cinematic_futuristic_fantasy_cyber_luxury_i.png">    </p:cNvPr>
          <p:cNvPicPr>
            <a:picLocks noChangeAspect="1"/>
          </p:cNvPicPr>
          <p:nvPr/>
        </p:nvPicPr>
        <p:blipFill>
          <a:blip r:embed="rId1"/>
          <a:stretch>
            <a:fillRect/>
          </a:stretch>
        </p:blipFill>
        <p:spPr>
          <a:xfrm>
            <a:off x="0" y="1097280"/>
            <a:ext cx="12191695" cy="4078224"/>
          </a:xfrm>
          <a:prstGeom prst="rect">
            <a:avLst/>
          </a:prstGeom>
        </p:spPr>
      </p:pic>
      <p:sp>
        <p:nvSpPr>
          <p:cNvPr id="3" name="Shape 0"/>
          <p:cNvSpPr/>
          <p:nvPr/>
        </p:nvSpPr>
        <p:spPr>
          <a:xfrm>
            <a:off x="0" y="0"/>
            <a:ext cx="12191695" cy="1207008"/>
          </a:xfrm>
          <a:prstGeom prst="rect">
            <a:avLst/>
          </a:prstGeom>
          <a:solidFill>
            <a:srgbClr val="FBF6FA"/>
          </a:solidFill>
          <a:ln w="12700">
            <a:solidFill>
              <a:srgbClr val="FBF6FA"/>
            </a:solidFill>
            <a:prstDash val="solid"/>
          </a:ln>
        </p:spPr>
      </p:sp>
      <p:sp>
        <p:nvSpPr>
          <p:cNvPr id="4" name="Shape 1"/>
          <p:cNvSpPr/>
          <p:nvPr/>
        </p:nvSpPr>
        <p:spPr>
          <a:xfrm>
            <a:off x="0" y="5129784"/>
            <a:ext cx="12191695" cy="1728216"/>
          </a:xfrm>
          <a:prstGeom prst="rect">
            <a:avLst/>
          </a:prstGeom>
          <a:solidFill>
            <a:srgbClr val="FBF6FA"/>
          </a:solidFill>
          <a:ln w="12700">
            <a:solidFill>
              <a:srgbClr val="FBF6FA"/>
            </a:solidFill>
            <a:prstDash val="solid"/>
          </a:ln>
        </p:spPr>
      </p:sp>
      <p:sp>
        <p:nvSpPr>
          <p:cNvPr id="5" name="Text 2"/>
          <p:cNvSpPr/>
          <p:nvPr/>
        </p:nvSpPr>
        <p:spPr>
          <a:xfrm>
            <a:off x="585216" y="256032"/>
            <a:ext cx="11064240" cy="594360"/>
          </a:xfrm>
          <a:prstGeom prst="rect">
            <a:avLst/>
          </a:prstGeom>
          <a:noFill/>
          <a:ln/>
        </p:spPr>
        <p:txBody>
          <a:bodyPr wrap="square" lIns="0" tIns="0" rIns="0" bIns="0" rtlCol="0" anchor="ctr">
            <a:normAutofit/>
          </a:bodyPr>
          <a:lstStyle/>
          <a:p>
            <a:pPr algn="l" indent="0" marL="0">
              <a:buNone/>
            </a:pPr>
            <a:r>
              <a:rPr lang="en-US" sz="3500" dirty="0">
                <a:solidFill>
                  <a:srgbClr val="84456A"/>
                </a:solidFill>
                <a:latin typeface="Georgia" pitchFamily="34" charset="0"/>
                <a:ea typeface="Georgia" pitchFamily="34" charset="-122"/>
                <a:cs typeface="Georgia" pitchFamily="34" charset="-120"/>
              </a:rPr>
              <a:t>THE OLYMPIAN SKY PALACE</a:t>
            </a:r>
            <a:endParaRPr lang="en-US" sz="3500" dirty="0"/>
          </a:p>
        </p:txBody>
      </p:sp>
      <p:sp>
        <p:nvSpPr>
          <p:cNvPr id="6" name="Text 3"/>
          <p:cNvSpPr/>
          <p:nvPr/>
        </p:nvSpPr>
        <p:spPr>
          <a:xfrm>
            <a:off x="612648" y="5404104"/>
            <a:ext cx="10698480" cy="502920"/>
          </a:xfrm>
          <a:prstGeom prst="rect">
            <a:avLst/>
          </a:prstGeom>
          <a:noFill/>
          <a:ln/>
        </p:spPr>
        <p:txBody>
          <a:bodyPr wrap="square" lIns="0" tIns="0" rIns="0" bIns="0" rtlCol="0" anchor="ctr">
            <a:normAutofit/>
          </a:bodyPr>
          <a:lstStyle/>
          <a:p>
            <a:pPr algn="l" indent="0" marL="0">
              <a:buNone/>
            </a:pPr>
            <a:r>
              <a:rPr lang="en-US" sz="2350" dirty="0">
                <a:solidFill>
                  <a:srgbClr val="382B42"/>
                </a:solidFill>
                <a:latin typeface="Georgia" pitchFamily="34" charset="0"/>
                <a:ea typeface="Georgia" pitchFamily="34" charset="-122"/>
                <a:cs typeface="Georgia" pitchFamily="34" charset="-120"/>
              </a:rPr>
              <a:t>A home for imagination. A platform for intelligent living.</a:t>
            </a:r>
            <a:endParaRPr lang="en-US" sz="2350" dirty="0"/>
          </a:p>
        </p:txBody>
      </p:sp>
      <p:sp>
        <p:nvSpPr>
          <p:cNvPr id="7" name="Text 4"/>
          <p:cNvSpPr/>
          <p:nvPr/>
        </p:nvSpPr>
        <p:spPr>
          <a:xfrm>
            <a:off x="621792" y="6062472"/>
            <a:ext cx="10744200" cy="265176"/>
          </a:xfrm>
          <a:prstGeom prst="rect">
            <a:avLst/>
          </a:prstGeom>
          <a:noFill/>
          <a:ln/>
        </p:spPr>
        <p:txBody>
          <a:bodyPr wrap="square" lIns="0" tIns="0" rIns="0" bIns="0" rtlCol="0" anchor="ctr">
            <a:normAutofit/>
          </a:bodyPr>
          <a:lstStyle/>
          <a:p>
            <a:pPr algn="l" indent="0" marL="0">
              <a:buNone/>
            </a:pPr>
            <a:r>
              <a:rPr lang="en-US" sz="1110" spc="120" kern="0" dirty="0">
                <a:solidFill>
                  <a:srgbClr val="786A7C"/>
                </a:solidFill>
                <a:latin typeface="Aptos" pitchFamily="34" charset="0"/>
                <a:ea typeface="Aptos" pitchFamily="34" charset="-122"/>
                <a:cs typeface="Aptos" pitchFamily="34" charset="-120"/>
              </a:rPr>
              <a:t>ANCIENT WISDOM  ×  FUTURE TECHNOLOGY  ×  HUMAN COMFORT</a:t>
            </a:r>
            <a:endParaRPr lang="en-US" sz="111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Concept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Olympian Sky Palace — Architecture, AI and Robotics</dc:title>
  <dc:subject>A romantic pastel architecture presentation: The Olympian Sky Palace</dc:subject>
  <dc:creator>OpenAI</dc:creator>
  <cp:lastModifiedBy>OpenAI</cp:lastModifiedBy>
  <cp:revision>1</cp:revision>
  <dcterms:created xsi:type="dcterms:W3CDTF">2026-10-13T08:09:13Z</dcterms:created>
  <dcterms:modified xsi:type="dcterms:W3CDTF">2026-10-13T08:09:13Z</dcterms:modified>
</cp:coreProperties>
</file>